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6" r:id="rId3"/>
    <p:sldId id="257" r:id="rId4"/>
    <p:sldId id="258" r:id="rId5"/>
    <p:sldId id="260" r:id="rId6"/>
    <p:sldId id="265" r:id="rId7"/>
    <p:sldId id="262" r:id="rId8"/>
    <p:sldId id="285" r:id="rId9"/>
    <p:sldId id="263" r:id="rId10"/>
    <p:sldId id="286" r:id="rId11"/>
    <p:sldId id="259" r:id="rId12"/>
    <p:sldId id="266" r:id="rId13"/>
    <p:sldId id="268" r:id="rId14"/>
    <p:sldId id="295" r:id="rId15"/>
    <p:sldId id="299" r:id="rId16"/>
    <p:sldId id="269" r:id="rId17"/>
    <p:sldId id="300" r:id="rId18"/>
    <p:sldId id="301" r:id="rId19"/>
    <p:sldId id="302" r:id="rId20"/>
    <p:sldId id="303" r:id="rId21"/>
    <p:sldId id="272" r:id="rId22"/>
    <p:sldId id="273" r:id="rId23"/>
    <p:sldId id="293" r:id="rId24"/>
    <p:sldId id="274" r:id="rId25"/>
    <p:sldId id="275" r:id="rId26"/>
    <p:sldId id="298" r:id="rId27"/>
    <p:sldId id="278"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33B"/>
    <a:srgbClr val="44546A"/>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8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A086B-9C33-44AD-8BF7-ADA56A794DE9}" type="datetimeFigureOut">
              <a:rPr lang="en-GB" smtClean="0"/>
              <a:t>14/02/2016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86BB8-2A36-4AC5-B3B8-A2964B857AE0}" type="slidenum">
              <a:rPr lang="en-GB" smtClean="0"/>
              <a:t>‹#›</a:t>
            </a:fld>
            <a:endParaRPr lang="en-GB"/>
          </a:p>
        </p:txBody>
      </p:sp>
    </p:spTree>
    <p:extLst>
      <p:ext uri="{BB962C8B-B14F-4D97-AF65-F5344CB8AC3E}">
        <p14:creationId xmlns:p14="http://schemas.microsoft.com/office/powerpoint/2010/main" val="24059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C1A8C8-8528-4AB0-B56D-8CAEED31FEC1}" type="datetimeFigureOut">
              <a:rPr lang="en-GB" smtClean="0"/>
              <a:t>14/02/2016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198414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1A8C8-8528-4AB0-B56D-8CAEED31FEC1}" type="datetimeFigureOut">
              <a:rPr lang="en-GB" smtClean="0"/>
              <a:t>14/02/2016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363159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1A8C8-8528-4AB0-B56D-8CAEED31FEC1}" type="datetimeFigureOut">
              <a:rPr lang="en-GB" smtClean="0"/>
              <a:t>14/02/2016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26668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1A8C8-8528-4AB0-B56D-8CAEED31FEC1}" type="datetimeFigureOut">
              <a:rPr lang="en-GB" smtClean="0"/>
              <a:t>14/02/2016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28661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1A8C8-8528-4AB0-B56D-8CAEED31FEC1}" type="datetimeFigureOut">
              <a:rPr lang="en-GB" smtClean="0"/>
              <a:t>14/02/2016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249544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C1A8C8-8528-4AB0-B56D-8CAEED31FEC1}" type="datetimeFigureOut">
              <a:rPr lang="en-GB" smtClean="0"/>
              <a:t>14/02/2016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226557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C1A8C8-8528-4AB0-B56D-8CAEED31FEC1}" type="datetimeFigureOut">
              <a:rPr lang="en-GB" smtClean="0"/>
              <a:t>14/02/2016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333953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C1A8C8-8528-4AB0-B56D-8CAEED31FEC1}" type="datetimeFigureOut">
              <a:rPr lang="en-GB" smtClean="0"/>
              <a:t>14/02/2016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100656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1A8C8-8528-4AB0-B56D-8CAEED31FEC1}" type="datetimeFigureOut">
              <a:rPr lang="en-GB" smtClean="0"/>
              <a:t>14/02/2016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191143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1A8C8-8528-4AB0-B56D-8CAEED31FEC1}" type="datetimeFigureOut">
              <a:rPr lang="en-GB" smtClean="0"/>
              <a:t>14/02/2016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56041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1A8C8-8528-4AB0-B56D-8CAEED31FEC1}" type="datetimeFigureOut">
              <a:rPr lang="en-GB" smtClean="0"/>
              <a:t>14/02/2016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8FA51-6D11-465D-A8CA-96FBF0810418}" type="slidenum">
              <a:rPr lang="en-GB" smtClean="0"/>
              <a:t>‹#›</a:t>
            </a:fld>
            <a:endParaRPr lang="en-GB"/>
          </a:p>
        </p:txBody>
      </p:sp>
    </p:spTree>
    <p:extLst>
      <p:ext uri="{BB962C8B-B14F-4D97-AF65-F5344CB8AC3E}">
        <p14:creationId xmlns:p14="http://schemas.microsoft.com/office/powerpoint/2010/main" val="151769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1A8C8-8528-4AB0-B56D-8CAEED31FEC1}" type="datetimeFigureOut">
              <a:rPr lang="en-GB" smtClean="0"/>
              <a:t>14/02/2016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8FA51-6D11-465D-A8CA-96FBF0810418}" type="slidenum">
              <a:rPr lang="en-GB" smtClean="0"/>
              <a:t>‹#›</a:t>
            </a:fld>
            <a:endParaRPr lang="en-GB"/>
          </a:p>
        </p:txBody>
      </p:sp>
    </p:spTree>
    <p:extLst>
      <p:ext uri="{BB962C8B-B14F-4D97-AF65-F5344CB8AC3E}">
        <p14:creationId xmlns:p14="http://schemas.microsoft.com/office/powerpoint/2010/main" val="107345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blogcdn.com/www.bvblackspin.com/media/2011/04/black-mom-3-kids-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5630"/>
            <a:ext cx="2533606" cy="268562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rightherewriteaway.blog.com/files/2012/08/beyondknowledge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099" y="1140960"/>
            <a:ext cx="3223901" cy="24179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drfederici.com/wp-content/uploads/2014/04/slide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411" y="-11709"/>
            <a:ext cx="3426966" cy="19977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1.wp.com/www.avoiceformen.com/wp-content/uploads/sites/2/2015/03/dad-children-father-Stockfresh-750-x-420.jpg?resize=750%2C420"/>
          <p:cNvPicPr>
            <a:picLocks noChangeAspect="1" noChangeArrowheads="1"/>
          </p:cNvPicPr>
          <p:nvPr/>
        </p:nvPicPr>
        <p:blipFill rotWithShape="1">
          <a:blip r:embed="rId5">
            <a:extLst>
              <a:ext uri="{28A0092B-C50C-407E-A947-70E740481C1C}">
                <a14:useLocalDpi xmlns:a14="http://schemas.microsoft.com/office/drawing/2010/main" val="0"/>
              </a:ext>
            </a:extLst>
          </a:blip>
          <a:srcRect l="9440" r="13366"/>
          <a:stretch/>
        </p:blipFill>
        <p:spPr bwMode="auto">
          <a:xfrm>
            <a:off x="5340397" y="-1"/>
            <a:ext cx="4045333" cy="3513613"/>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8" name="Picture 4" descr="http://cdn.sheknows.com/articles/fathers-day-dad-with-kids.jpg"/>
          <p:cNvPicPr>
            <a:picLocks noChangeAspect="1" noChangeArrowheads="1"/>
          </p:cNvPicPr>
          <p:nvPr/>
        </p:nvPicPr>
        <p:blipFill rotWithShape="1">
          <a:blip r:embed="rId6">
            <a:extLst>
              <a:ext uri="{28A0092B-C50C-407E-A947-70E740481C1C}">
                <a14:useLocalDpi xmlns:a14="http://schemas.microsoft.com/office/drawing/2010/main" val="0"/>
              </a:ext>
            </a:extLst>
          </a:blip>
          <a:srcRect l="15001" r="7215"/>
          <a:stretch/>
        </p:blipFill>
        <p:spPr bwMode="auto">
          <a:xfrm>
            <a:off x="2536358" y="1951706"/>
            <a:ext cx="2804039" cy="2171017"/>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4" name="Picture 2" descr="http://mochadad.com/app/uploads/2015/06/black-father.jpg"/>
          <p:cNvPicPr>
            <a:picLocks noChangeAspect="1" noChangeArrowheads="1"/>
          </p:cNvPicPr>
          <p:nvPr/>
        </p:nvPicPr>
        <p:blipFill rotWithShape="1">
          <a:blip r:embed="rId7">
            <a:extLst>
              <a:ext uri="{28A0092B-C50C-407E-A947-70E740481C1C}">
                <a14:useLocalDpi xmlns:a14="http://schemas.microsoft.com/office/drawing/2010/main" val="0"/>
              </a:ext>
            </a:extLst>
          </a:blip>
          <a:srcRect r="19522" b="13890"/>
          <a:stretch/>
        </p:blipFill>
        <p:spPr bwMode="auto">
          <a:xfrm>
            <a:off x="-27724" y="-28805"/>
            <a:ext cx="2855330" cy="20148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513613"/>
            <a:ext cx="12192001" cy="33443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3168" y="0"/>
            <a:ext cx="2838832" cy="1066800"/>
          </a:xfrm>
          <a:prstGeom prst="rect">
            <a:avLst/>
          </a:prstGeom>
        </p:spPr>
      </p:pic>
      <p:sp>
        <p:nvSpPr>
          <p:cNvPr id="2" name="Rectangle 1"/>
          <p:cNvSpPr/>
          <p:nvPr/>
        </p:nvSpPr>
        <p:spPr>
          <a:xfrm>
            <a:off x="0" y="4422952"/>
            <a:ext cx="12192000" cy="4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a:spLocks noGrp="1"/>
          </p:cNvSpPr>
          <p:nvPr/>
        </p:nvSpPr>
        <p:spPr>
          <a:xfrm>
            <a:off x="-259755" y="3269199"/>
            <a:ext cx="12998547" cy="1371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smtClean="0">
                <a:solidFill>
                  <a:schemeClr val="bg1"/>
                </a:solidFill>
                <a:latin typeface="Aharoni" panose="02010803020104030203" pitchFamily="2" charset="-79"/>
                <a:ea typeface="Batang" panose="02030600000101010101" pitchFamily="18" charset="-127"/>
                <a:cs typeface="Aharoni" panose="02010803020104030203" pitchFamily="2" charset="-79"/>
              </a:rPr>
              <a:t>How to Improve Child Outcomes Through Fatherhood Programs</a:t>
            </a:r>
            <a:endParaRPr lang="en-US" sz="3000" b="1" dirty="0">
              <a:solidFill>
                <a:schemeClr val="bg1"/>
              </a:solidFill>
              <a:latin typeface="Aharoni" panose="02010803020104030203" pitchFamily="2" charset="-79"/>
              <a:ea typeface="Batang" panose="02030600000101010101" pitchFamily="18" charset="-127"/>
              <a:cs typeface="Aharoni" panose="02010803020104030203" pitchFamily="2" charset="-79"/>
            </a:endParaRPr>
          </a:p>
        </p:txBody>
      </p:sp>
      <p:sp>
        <p:nvSpPr>
          <p:cNvPr id="16" name="Text Placeholder 2"/>
          <p:cNvSpPr>
            <a:spLocks noGrp="1"/>
          </p:cNvSpPr>
          <p:nvPr/>
        </p:nvSpPr>
        <p:spPr>
          <a:xfrm>
            <a:off x="121494" y="4876280"/>
            <a:ext cx="2412112" cy="184573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SzTx/>
              <a:buFont typeface="Arial"/>
              <a:buNone/>
              <a:defRPr sz="2100" kern="1200">
                <a:solidFill>
                  <a:schemeClr val="tx1"/>
                </a:solidFill>
                <a:latin typeface="+mn-lt"/>
                <a:ea typeface="+mn-ea"/>
                <a:cs typeface="+mn-cs"/>
              </a:defRPr>
            </a:lvl1pPr>
            <a:lvl2pPr marL="457200" indent="0" algn="ctr" defTabSz="685800" rtl="0" eaLnBrk="1" latinLnBrk="0" hangingPunct="1">
              <a:lnSpc>
                <a:spcPct val="90000"/>
              </a:lnSpc>
              <a:spcBef>
                <a:spcPts val="600"/>
              </a:spcBef>
              <a:buSzTx/>
              <a:buFont typeface="Arial"/>
              <a:buNone/>
              <a:defRPr sz="2800" kern="1200">
                <a:solidFill>
                  <a:schemeClr val="tx1"/>
                </a:solidFill>
                <a:latin typeface="+mn-lt"/>
                <a:ea typeface="+mn-ea"/>
                <a:cs typeface="+mn-cs"/>
              </a:defRPr>
            </a:lvl2pPr>
            <a:lvl3pPr marL="914400" indent="0" algn="ctr" defTabSz="685800" rtl="0" eaLnBrk="1" latinLnBrk="0" hangingPunct="1">
              <a:lnSpc>
                <a:spcPct val="90000"/>
              </a:lnSpc>
              <a:spcBef>
                <a:spcPts val="500"/>
              </a:spcBef>
              <a:buSzTx/>
              <a:buFont typeface="Arial"/>
              <a:buNone/>
              <a:defRPr sz="2400" kern="1200">
                <a:solidFill>
                  <a:schemeClr val="tx1"/>
                </a:solidFill>
                <a:latin typeface="+mn-lt"/>
                <a:ea typeface="+mn-ea"/>
                <a:cs typeface="+mn-cs"/>
              </a:defRPr>
            </a:lvl3pPr>
            <a:lvl4pPr marL="1371600" indent="0" algn="ctr" defTabSz="685800" rtl="0" eaLnBrk="1" latinLnBrk="0" hangingPunct="1">
              <a:lnSpc>
                <a:spcPct val="90000"/>
              </a:lnSpc>
              <a:spcBef>
                <a:spcPts val="400"/>
              </a:spcBef>
              <a:buSzTx/>
              <a:buFont typeface="Arial"/>
              <a:buNone/>
              <a:defRPr sz="2000" kern="1200">
                <a:solidFill>
                  <a:schemeClr val="tx1"/>
                </a:solidFill>
                <a:latin typeface="+mn-lt"/>
                <a:ea typeface="+mn-ea"/>
                <a:cs typeface="+mn-cs"/>
              </a:defRPr>
            </a:lvl4pPr>
            <a:lvl5pPr marL="1828800" indent="0" algn="ctr" defTabSz="685800" rtl="0" eaLnBrk="1" latinLnBrk="0" hangingPunct="1">
              <a:lnSpc>
                <a:spcPct val="90000"/>
              </a:lnSpc>
              <a:spcBef>
                <a:spcPts val="400"/>
              </a:spcBef>
              <a:buSzTx/>
              <a:buFont typeface="Arial"/>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en-US" sz="1600" dirty="0" smtClean="0">
                <a:solidFill>
                  <a:schemeClr val="bg1"/>
                </a:solidFill>
                <a:ea typeface="Batang" panose="02030600000101010101" pitchFamily="18" charset="-127"/>
              </a:rPr>
              <a:t>National Families and Fathers 17</a:t>
            </a:r>
            <a:r>
              <a:rPr lang="en-US" sz="1600" baseline="30000" dirty="0" smtClean="0">
                <a:solidFill>
                  <a:schemeClr val="bg1"/>
                </a:solidFill>
                <a:ea typeface="Batang" panose="02030600000101010101" pitchFamily="18" charset="-127"/>
              </a:rPr>
              <a:t>th</a:t>
            </a:r>
            <a:r>
              <a:rPr lang="en-US" sz="1600" dirty="0" smtClean="0">
                <a:solidFill>
                  <a:schemeClr val="bg1"/>
                </a:solidFill>
                <a:ea typeface="Batang" panose="02030600000101010101" pitchFamily="18" charset="-127"/>
              </a:rPr>
              <a:t> Annual Conference</a:t>
            </a:r>
          </a:p>
          <a:p>
            <a:pPr algn="l"/>
            <a:r>
              <a:rPr lang="en-US" sz="1600" dirty="0" smtClean="0">
                <a:solidFill>
                  <a:schemeClr val="bg1"/>
                </a:solidFill>
                <a:ea typeface="Batang" panose="02030600000101010101" pitchFamily="18" charset="-127"/>
              </a:rPr>
              <a:t>Rise Up Families</a:t>
            </a:r>
          </a:p>
          <a:p>
            <a:pPr algn="l"/>
            <a:r>
              <a:rPr lang="en-US" sz="1600" dirty="0" smtClean="0">
                <a:solidFill>
                  <a:schemeClr val="bg1"/>
                </a:solidFill>
                <a:ea typeface="Batang" panose="02030600000101010101" pitchFamily="18" charset="-127"/>
              </a:rPr>
              <a:t>February 17, 2016</a:t>
            </a:r>
          </a:p>
          <a:p>
            <a:pPr algn="l"/>
            <a:r>
              <a:rPr lang="en-US" sz="1600" dirty="0" smtClean="0">
                <a:solidFill>
                  <a:schemeClr val="bg1"/>
                </a:solidFill>
                <a:ea typeface="Batang" panose="02030600000101010101" pitchFamily="18" charset="-127"/>
              </a:rPr>
              <a:t>Los Angeles, California</a:t>
            </a:r>
            <a:endParaRPr lang="en-US" sz="1600" dirty="0">
              <a:solidFill>
                <a:schemeClr val="bg1"/>
              </a:solidFill>
              <a:ea typeface="Batang" panose="02030600000101010101" pitchFamily="18" charset="-127"/>
            </a:endParaRPr>
          </a:p>
          <a:p>
            <a:pPr algn="l"/>
            <a:endParaRPr lang="en-US" sz="1600" dirty="0">
              <a:solidFill>
                <a:schemeClr val="bg1"/>
              </a:solidFill>
              <a:ea typeface="Batang" panose="02030600000101010101" pitchFamily="18" charset="-127"/>
            </a:endParaRPr>
          </a:p>
          <a:p>
            <a:pPr algn="l"/>
            <a:endParaRPr lang="en-US" sz="1600" dirty="0">
              <a:solidFill>
                <a:schemeClr val="bg1"/>
              </a:solidFill>
              <a:ea typeface="Batang" panose="02030600000101010101" pitchFamily="18" charset="-127"/>
            </a:endParaRPr>
          </a:p>
        </p:txBody>
      </p:sp>
      <p:sp>
        <p:nvSpPr>
          <p:cNvPr id="3" name="Rectangle 2"/>
          <p:cNvSpPr/>
          <p:nvPr/>
        </p:nvSpPr>
        <p:spPr>
          <a:xfrm>
            <a:off x="3533336" y="4750021"/>
            <a:ext cx="4639994" cy="1815882"/>
          </a:xfrm>
          <a:prstGeom prst="rect">
            <a:avLst/>
          </a:prstGeom>
        </p:spPr>
        <p:txBody>
          <a:bodyPr wrap="square">
            <a:spAutoFit/>
          </a:bodyPr>
          <a:lstStyle/>
          <a:p>
            <a:pPr marL="285750" indent="-285750">
              <a:buFont typeface="Wingdings" panose="05000000000000000000" pitchFamily="2" charset="2"/>
              <a:buChar char="§"/>
            </a:pPr>
            <a:r>
              <a:rPr lang="en-US" sz="1600" dirty="0" smtClean="0">
                <a:solidFill>
                  <a:schemeClr val="bg1"/>
                </a:solidFill>
                <a:ea typeface="Batang" panose="02030600000101010101" pitchFamily="18" charset="-127"/>
              </a:rPr>
              <a:t>Dr. Allen McCray, President Life Impact</a:t>
            </a:r>
          </a:p>
          <a:p>
            <a:pPr marL="285750" indent="-285750">
              <a:buFont typeface="Wingdings" panose="05000000000000000000" pitchFamily="2" charset="2"/>
              <a:buChar char="§"/>
            </a:pPr>
            <a:r>
              <a:rPr lang="en-US" sz="1600" dirty="0" smtClean="0">
                <a:solidFill>
                  <a:schemeClr val="bg1"/>
                </a:solidFill>
                <a:ea typeface="Batang" panose="02030600000101010101" pitchFamily="18" charset="-127"/>
              </a:rPr>
              <a:t>Dr. Aida Diaz de Rodriguez, President, </a:t>
            </a:r>
            <a:r>
              <a:rPr lang="en-US" sz="1600" dirty="0" err="1" smtClean="0">
                <a:solidFill>
                  <a:schemeClr val="bg1"/>
                </a:solidFill>
                <a:ea typeface="Batang" panose="02030600000101010101" pitchFamily="18" charset="-127"/>
              </a:rPr>
              <a:t>Asociacion</a:t>
            </a:r>
            <a:r>
              <a:rPr lang="en-US" sz="1600" dirty="0" smtClean="0">
                <a:solidFill>
                  <a:schemeClr val="bg1"/>
                </a:solidFill>
                <a:ea typeface="Batang" panose="02030600000101010101" pitchFamily="18" charset="-127"/>
              </a:rPr>
              <a:t> de Maestros de Puerto Rico</a:t>
            </a:r>
          </a:p>
          <a:p>
            <a:pPr marL="285750" indent="-285750">
              <a:buFont typeface="Wingdings" panose="05000000000000000000" pitchFamily="2" charset="2"/>
              <a:buChar char="§"/>
            </a:pPr>
            <a:r>
              <a:rPr lang="en-US" sz="1600" dirty="0" smtClean="0">
                <a:solidFill>
                  <a:schemeClr val="bg1"/>
                </a:solidFill>
                <a:ea typeface="Batang" panose="02030600000101010101" pitchFamily="18" charset="-127"/>
              </a:rPr>
              <a:t>Richard Noriega, President and CEO, AVANCE, Inc.</a:t>
            </a:r>
          </a:p>
          <a:p>
            <a:pPr marL="285750" indent="-285750">
              <a:buFont typeface="Wingdings" panose="05000000000000000000" pitchFamily="2" charset="2"/>
              <a:buChar char="§"/>
            </a:pPr>
            <a:r>
              <a:rPr lang="en-US" sz="1600" dirty="0" smtClean="0">
                <a:solidFill>
                  <a:schemeClr val="bg1"/>
                </a:solidFill>
                <a:ea typeface="Batang" panose="02030600000101010101" pitchFamily="18" charset="-127"/>
              </a:rPr>
              <a:t>Robert Garcia, Regional Administrator, Administrator for Children and Families Region II</a:t>
            </a:r>
          </a:p>
          <a:p>
            <a:pPr marL="285750" indent="-285750">
              <a:buFont typeface="Wingdings" panose="05000000000000000000" pitchFamily="2" charset="2"/>
              <a:buChar char="§"/>
            </a:pPr>
            <a:r>
              <a:rPr lang="en-US" sz="1600" dirty="0" smtClean="0">
                <a:solidFill>
                  <a:schemeClr val="bg1"/>
                </a:solidFill>
                <a:ea typeface="Batang" panose="02030600000101010101" pitchFamily="18" charset="-127"/>
              </a:rPr>
              <a:t>Dr. Blanca Enriquez, Director, Office of Head Start </a:t>
            </a:r>
          </a:p>
        </p:txBody>
      </p:sp>
      <p:sp>
        <p:nvSpPr>
          <p:cNvPr id="7" name="Rectangle 6"/>
          <p:cNvSpPr/>
          <p:nvPr/>
        </p:nvSpPr>
        <p:spPr>
          <a:xfrm>
            <a:off x="8934202" y="5077173"/>
            <a:ext cx="2587237" cy="954107"/>
          </a:xfrm>
          <a:prstGeom prst="rect">
            <a:avLst/>
          </a:prstGeom>
        </p:spPr>
        <p:txBody>
          <a:bodyPr wrap="square">
            <a:spAutoFit/>
          </a:bodyPr>
          <a:lstStyle/>
          <a:p>
            <a:r>
              <a:rPr lang="en-US" sz="1400" b="1" u="sng" dirty="0" smtClean="0">
                <a:solidFill>
                  <a:schemeClr val="bg1"/>
                </a:solidFill>
                <a:ea typeface="Batang" panose="02030600000101010101" pitchFamily="18" charset="-127"/>
              </a:rPr>
              <a:t>Moderator</a:t>
            </a:r>
          </a:p>
          <a:p>
            <a:r>
              <a:rPr lang="en-US" sz="1400" dirty="0" smtClean="0">
                <a:solidFill>
                  <a:schemeClr val="bg1"/>
                </a:solidFill>
                <a:ea typeface="Batang" panose="02030600000101010101" pitchFamily="18" charset="-127"/>
              </a:rPr>
              <a:t>Dr. Claudia Sosa-</a:t>
            </a:r>
            <a:r>
              <a:rPr lang="en-US" sz="1400" dirty="0" err="1" smtClean="0">
                <a:solidFill>
                  <a:schemeClr val="bg1"/>
                </a:solidFill>
                <a:ea typeface="Batang" panose="02030600000101010101" pitchFamily="18" charset="-127"/>
              </a:rPr>
              <a:t>Valderrama</a:t>
            </a:r>
            <a:r>
              <a:rPr lang="en-US" sz="1400" dirty="0" smtClean="0">
                <a:solidFill>
                  <a:schemeClr val="bg1"/>
                </a:solidFill>
                <a:ea typeface="Batang" panose="02030600000101010101" pitchFamily="18" charset="-127"/>
              </a:rPr>
              <a:t>, Director, Long Beach Unified School District Head Start</a:t>
            </a:r>
          </a:p>
        </p:txBody>
      </p:sp>
    </p:spTree>
    <p:extLst>
      <p:ext uri="{BB962C8B-B14F-4D97-AF65-F5344CB8AC3E}">
        <p14:creationId xmlns:p14="http://schemas.microsoft.com/office/powerpoint/2010/main" val="33836108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erica.aljazeera.com/content/dam/ajam/images/articles_2014/03/black_preschoolChildren_032014.jpg"/>
          <p:cNvPicPr>
            <a:picLocks noChangeAspect="1" noChangeArrowheads="1"/>
          </p:cNvPicPr>
          <p:nvPr/>
        </p:nvPicPr>
        <p:blipFill rotWithShape="1">
          <a:blip r:embed="rId2">
            <a:extLst>
              <a:ext uri="{28A0092B-C50C-407E-A947-70E740481C1C}">
                <a14:useLocalDpi xmlns:a14="http://schemas.microsoft.com/office/drawing/2010/main" val="0"/>
              </a:ext>
            </a:extLst>
          </a:blip>
          <a:srcRect r="12042"/>
          <a:stretch/>
        </p:blipFill>
        <p:spPr bwMode="auto">
          <a:xfrm>
            <a:off x="3432519" y="-28135"/>
            <a:ext cx="8759481" cy="68861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0451" y="-40467"/>
            <a:ext cx="6216451" cy="6898467"/>
          </a:xfrm>
          <a:prstGeom prst="rect">
            <a:avLst/>
          </a:prstGeom>
          <a:solidFill>
            <a:schemeClr val="tx2">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nvSpPr>
        <p:spPr>
          <a:xfrm>
            <a:off x="308020" y="-101276"/>
            <a:ext cx="5496509"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a:solidFill>
                  <a:schemeClr val="bg1"/>
                </a:solidFill>
                <a:latin typeface="Aharoni" panose="02010803020104030203" pitchFamily="2" charset="-79"/>
                <a:cs typeface="Aharoni" panose="02010803020104030203" pitchFamily="2" charset="-79"/>
              </a:rPr>
              <a:t> </a:t>
            </a:r>
            <a:br>
              <a:rPr lang="es-ES" sz="3600" dirty="0">
                <a:solidFill>
                  <a:schemeClr val="bg1"/>
                </a:solidFill>
                <a:latin typeface="Aharoni" panose="02010803020104030203" pitchFamily="2" charset="-79"/>
                <a:cs typeface="Aharoni" panose="02010803020104030203" pitchFamily="2" charset="-79"/>
              </a:rPr>
            </a:br>
            <a:r>
              <a:rPr lang="es-ES" sz="3600" dirty="0">
                <a:solidFill>
                  <a:schemeClr val="bg1"/>
                </a:solidFill>
                <a:latin typeface="Aharoni" panose="02010803020104030203" pitchFamily="2" charset="-79"/>
                <a:cs typeface="Aharoni" panose="02010803020104030203" pitchFamily="2" charset="-79"/>
              </a:rPr>
              <a:t>Instituto Desarrollo Juventud de Puerto Rico </a:t>
            </a:r>
          </a:p>
        </p:txBody>
      </p:sp>
      <p:sp>
        <p:nvSpPr>
          <p:cNvPr id="7" name="Content Placeholder 2"/>
          <p:cNvSpPr>
            <a:spLocks noGrp="1"/>
          </p:cNvSpPr>
          <p:nvPr/>
        </p:nvSpPr>
        <p:spPr>
          <a:xfrm>
            <a:off x="171450" y="1747821"/>
            <a:ext cx="6045001" cy="2989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chemeClr val="bg1"/>
                </a:solidFill>
              </a:rPr>
              <a:t>(0 -14 years) 651.907 </a:t>
            </a:r>
          </a:p>
          <a:p>
            <a:r>
              <a:rPr lang="en-GB" sz="2000" dirty="0">
                <a:solidFill>
                  <a:schemeClr val="bg1"/>
                </a:solidFill>
              </a:rPr>
              <a:t>50.8% of our kids live in single families</a:t>
            </a:r>
          </a:p>
          <a:p>
            <a:r>
              <a:rPr lang="en-GB" sz="2000" dirty="0">
                <a:solidFill>
                  <a:schemeClr val="bg1"/>
                </a:solidFill>
              </a:rPr>
              <a:t>52.6% of kids living only with their father </a:t>
            </a:r>
          </a:p>
          <a:p>
            <a:r>
              <a:rPr lang="en-GB" sz="2000" dirty="0">
                <a:solidFill>
                  <a:schemeClr val="bg1"/>
                </a:solidFill>
              </a:rPr>
              <a:t>46.5% of grand parents in charge of kids</a:t>
            </a:r>
          </a:p>
          <a:p>
            <a:r>
              <a:rPr lang="en-GB" sz="2000" dirty="0">
                <a:solidFill>
                  <a:schemeClr val="bg1"/>
                </a:solidFill>
              </a:rPr>
              <a:t>0.7 % kids that live with others (not their parents or grand parents)</a:t>
            </a:r>
          </a:p>
          <a:p>
            <a:r>
              <a:rPr lang="en-GB" sz="2000" dirty="0">
                <a:solidFill>
                  <a:schemeClr val="bg1"/>
                </a:solidFill>
              </a:rPr>
              <a:t>75% of no American immigrants under the age of 18 who live with their mother under the poverty level</a:t>
            </a:r>
          </a:p>
          <a:p>
            <a:r>
              <a:rPr lang="en-GB" sz="2000" dirty="0">
                <a:solidFill>
                  <a:schemeClr val="bg1"/>
                </a:solidFill>
              </a:rPr>
              <a:t> 125% Persons under 18 years in less than 125% below poverty level</a:t>
            </a:r>
          </a:p>
          <a:p>
            <a:r>
              <a:rPr lang="en-GB" sz="2000" dirty="0">
                <a:solidFill>
                  <a:schemeClr val="bg1"/>
                </a:solidFill>
              </a:rPr>
              <a:t> 6.4% single-parent families, (father) with children under 18 years where the father was in the </a:t>
            </a:r>
            <a:r>
              <a:rPr lang="en-GB" sz="2000" dirty="0" err="1">
                <a:solidFill>
                  <a:schemeClr val="bg1"/>
                </a:solidFill>
              </a:rPr>
              <a:t>labor</a:t>
            </a:r>
            <a:r>
              <a:rPr lang="en-GB" sz="2000" dirty="0">
                <a:solidFill>
                  <a:schemeClr val="bg1"/>
                </a:solidFill>
              </a:rPr>
              <a:t> force and employed</a:t>
            </a:r>
          </a:p>
        </p:txBody>
      </p:sp>
      <p:sp>
        <p:nvSpPr>
          <p:cNvPr id="9" name="Title 1"/>
          <p:cNvSpPr>
            <a:spLocks noGrp="1"/>
          </p:cNvSpPr>
          <p:nvPr/>
        </p:nvSpPr>
        <p:spPr>
          <a:xfrm>
            <a:off x="1981200" y="65278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es-PR" sz="2800" i="1" dirty="0"/>
          </a:p>
        </p:txBody>
      </p:sp>
      <p:sp>
        <p:nvSpPr>
          <p:cNvPr id="11" name="Content Placeholder 2"/>
          <p:cNvSpPr>
            <a:spLocks noGrp="1"/>
          </p:cNvSpPr>
          <p:nvPr/>
        </p:nvSpPr>
        <p:spPr>
          <a:xfrm>
            <a:off x="2152650" y="2462986"/>
            <a:ext cx="7886700" cy="3742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PR"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2" y="6163126"/>
            <a:ext cx="750351" cy="702741"/>
          </a:xfrm>
          <a:prstGeom prst="rect">
            <a:avLst/>
          </a:prstGeom>
        </p:spPr>
      </p:pic>
    </p:spTree>
    <p:extLst>
      <p:ext uri="{BB962C8B-B14F-4D97-AF65-F5344CB8AC3E}">
        <p14:creationId xmlns:p14="http://schemas.microsoft.com/office/powerpoint/2010/main" val="1700378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50"/>
                                        <p:tgtEl>
                                          <p:spTgt spid="7">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50"/>
                                        <p:tgtEl>
                                          <p:spTgt spid="7">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50"/>
                                        <p:tgtEl>
                                          <p:spTgt spid="7">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50"/>
                                        <p:tgtEl>
                                          <p:spTgt spid="7">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50"/>
                                        <p:tgtEl>
                                          <p:spTgt spid="7">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50"/>
                                        <p:tgtEl>
                                          <p:spTgt spid="7">
                                            <p:txEl>
                                              <p:pRg st="6" end="6"/>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2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i1.wp.com/www.avoiceformen.com/wp-content/uploads/sites/2/2015/03/dad-children-father-Stockfresh-750-x-420.jpg?resize=750%2C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303"/>
            <a:ext cx="12192001" cy="68275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63498"/>
            <a:ext cx="12192000" cy="690830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nvSpPr>
        <p:spPr>
          <a:xfrm>
            <a:off x="-993530" y="-144407"/>
            <a:ext cx="7886700" cy="8306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latin typeface="Aharoni" panose="02010803020104030203" pitchFamily="2" charset="-79"/>
                <a:cs typeface="Aharoni" panose="02010803020104030203" pitchFamily="2" charset="-79"/>
              </a:rPr>
              <a:t/>
            </a:r>
            <a:br>
              <a:rPr lang="en-US" sz="3600" dirty="0">
                <a:latin typeface="Aharoni" panose="02010803020104030203" pitchFamily="2" charset="-79"/>
                <a:cs typeface="Aharoni" panose="02010803020104030203" pitchFamily="2" charset="-79"/>
              </a:rPr>
            </a:br>
            <a:r>
              <a:rPr lang="en-US" sz="3600" dirty="0" smtClean="0">
                <a:latin typeface="Aharoni" panose="02010803020104030203" pitchFamily="2" charset="-79"/>
                <a:cs typeface="Aharoni" panose="02010803020104030203" pitchFamily="2" charset="-79"/>
              </a:rPr>
              <a:t>PROPÓSITO </a:t>
            </a:r>
            <a:r>
              <a:rPr lang="en-US" sz="3600" dirty="0">
                <a:latin typeface="Aharoni" panose="02010803020104030203" pitchFamily="2" charset="-79"/>
                <a:cs typeface="Aharoni" panose="02010803020104030203" pitchFamily="2" charset="-79"/>
              </a:rPr>
              <a:t>y </a:t>
            </a:r>
            <a:r>
              <a:rPr lang="en-US" sz="3600" dirty="0" smtClean="0">
                <a:latin typeface="Aharoni" panose="02010803020104030203" pitchFamily="2" charset="-79"/>
                <a:cs typeface="Aharoni" panose="02010803020104030203" pitchFamily="2" charset="-79"/>
              </a:rPr>
              <a:t>PASIÓN</a:t>
            </a:r>
            <a:endParaRPr lang="en-US" sz="3600" dirty="0">
              <a:latin typeface="Aharoni" panose="02010803020104030203" pitchFamily="2" charset="-79"/>
              <a:cs typeface="Aharoni" panose="02010803020104030203" pitchFamily="2" charset="-79"/>
            </a:endParaRPr>
          </a:p>
        </p:txBody>
      </p:sp>
      <p:sp>
        <p:nvSpPr>
          <p:cNvPr id="2" name="Rectangle 1"/>
          <p:cNvSpPr/>
          <p:nvPr/>
        </p:nvSpPr>
        <p:spPr>
          <a:xfrm>
            <a:off x="950026" y="1824371"/>
            <a:ext cx="4423832" cy="1477328"/>
          </a:xfrm>
          <a:prstGeom prst="rect">
            <a:avLst/>
          </a:prstGeom>
        </p:spPr>
        <p:txBody>
          <a:bodyPr wrap="square">
            <a:spAutoFit/>
          </a:bodyPr>
          <a:lstStyle/>
          <a:p>
            <a:r>
              <a:rPr lang="en-US" b="1" dirty="0"/>
              <a:t>For everything in life , there is someone who turns it into something bigger than itself. Someone that makes it his or her passion. This is why his creations seem to be imbued with a soul. </a:t>
            </a:r>
          </a:p>
        </p:txBody>
      </p:sp>
      <p:sp>
        <p:nvSpPr>
          <p:cNvPr id="3" name="Rectangle 2"/>
          <p:cNvSpPr/>
          <p:nvPr/>
        </p:nvSpPr>
        <p:spPr>
          <a:xfrm>
            <a:off x="7378499" y="4374833"/>
            <a:ext cx="4121833" cy="1200329"/>
          </a:xfrm>
          <a:prstGeom prst="rect">
            <a:avLst/>
          </a:prstGeom>
        </p:spPr>
        <p:txBody>
          <a:bodyPr wrap="square">
            <a:spAutoFit/>
          </a:bodyPr>
          <a:lstStyle/>
          <a:p>
            <a:r>
              <a:rPr lang="en-US" b="1" dirty="0" smtClean="0"/>
              <a:t>We </a:t>
            </a:r>
            <a:r>
              <a:rPr lang="en-US" b="1" dirty="0"/>
              <a:t>cannot live in a society where kids are suffering the absence of their father guide and love and do nothing about and hope it is going to work in the long run. </a:t>
            </a:r>
          </a:p>
        </p:txBody>
      </p:sp>
      <p:sp>
        <p:nvSpPr>
          <p:cNvPr id="6" name="Rectangle 5"/>
          <p:cNvSpPr/>
          <p:nvPr/>
        </p:nvSpPr>
        <p:spPr>
          <a:xfrm>
            <a:off x="0" y="6353298"/>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6305842" y="0"/>
            <a:ext cx="949565" cy="815925"/>
          </a:xfrm>
          <a:prstGeom prst="downArrow">
            <a:avLst>
              <a:gd name="adj1" fmla="val 100000"/>
              <a:gd name="adj2" fmla="val 5075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6780625" y="1171868"/>
            <a:ext cx="1" cy="4825486"/>
          </a:xfrm>
          <a:prstGeom prst="line">
            <a:avLst/>
          </a:prstGeom>
          <a:ln w="2222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2050" name="Picture 2" descr="http://www.empowermagazine.com/wp-content/uploads/2014/09/BoyAApover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157" y="3417448"/>
            <a:ext cx="3964348" cy="2643725"/>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2052" name="Picture 4" descr="http://catholicfamily.org.sg/wp-content/uploads/2015/03/chi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189" y="1275142"/>
            <a:ext cx="4403199" cy="2933308"/>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2" y="6163126"/>
            <a:ext cx="750351" cy="702741"/>
          </a:xfrm>
          <a:prstGeom prst="rect">
            <a:avLst/>
          </a:prstGeom>
        </p:spPr>
      </p:pic>
    </p:spTree>
    <p:extLst>
      <p:ext uri="{BB962C8B-B14F-4D97-AF65-F5344CB8AC3E}">
        <p14:creationId xmlns:p14="http://schemas.microsoft.com/office/powerpoint/2010/main" val="537725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emotionatpeek.files.wordpress.com/2014/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9299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0"/>
            <a:ext cx="12192000" cy="6569611"/>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3298"/>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title 2"/>
          <p:cNvSpPr>
            <a:spLocks noGrp="1"/>
          </p:cNvSpPr>
          <p:nvPr/>
        </p:nvSpPr>
        <p:spPr>
          <a:xfrm>
            <a:off x="478336" y="960939"/>
            <a:ext cx="4937726" cy="1824464"/>
          </a:xfrm>
          <a:prstGeom prst="rect">
            <a:avLst/>
          </a:prstGeom>
          <a:ln w="25400">
            <a:solidFill>
              <a:srgbClr val="CD333B"/>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b="1" i="1" dirty="0"/>
              <a:t>Fatherhood engagement is a shared responsibility of families, schools, and </a:t>
            </a:r>
            <a:r>
              <a:rPr lang="en-US" sz="2200" b="1" i="1" dirty="0" smtClean="0"/>
              <a:t>communities which </a:t>
            </a:r>
            <a:r>
              <a:rPr lang="en-US" sz="2200" b="1" i="1" dirty="0"/>
              <a:t>occurs across the different stages of </a:t>
            </a:r>
            <a:r>
              <a:rPr lang="en-US" sz="2200" b="1" i="1" dirty="0" smtClean="0"/>
              <a:t>a </a:t>
            </a:r>
            <a:r>
              <a:rPr lang="en-US" sz="2200" b="1" i="1" dirty="0"/>
              <a:t>child’s </a:t>
            </a:r>
            <a:r>
              <a:rPr lang="en-US" sz="2200" b="1" i="1" dirty="0" smtClean="0"/>
              <a:t>life through different settings.</a:t>
            </a:r>
            <a:endParaRPr lang="es-PR" sz="2200" b="1" i="1" dirty="0">
              <a:solidFill>
                <a:schemeClr val="tx1"/>
              </a:solidFill>
            </a:endParaRPr>
          </a:p>
        </p:txBody>
      </p:sp>
      <p:sp>
        <p:nvSpPr>
          <p:cNvPr id="11" name="Title 1"/>
          <p:cNvSpPr txBox="1">
            <a:spLocks/>
          </p:cNvSpPr>
          <p:nvPr/>
        </p:nvSpPr>
        <p:spPr>
          <a:xfrm>
            <a:off x="478336" y="3235569"/>
            <a:ext cx="4937726" cy="1666059"/>
          </a:xfrm>
          <a:prstGeom prst="rect">
            <a:avLst/>
          </a:prstGeom>
          <a:ln w="34925">
            <a:solidFill>
              <a:srgbClr val="CD333B"/>
            </a:solidFill>
          </a:ln>
        </p:spPr>
        <p:txBody>
          <a:bodyPr vert="horz" lIns="91440" tIns="45720" rIns="91440" bIns="45720" rtlCol="0" anchor="ctr">
            <a:normAutofit fontScale="90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1" dirty="0" smtClean="0">
                <a:solidFill>
                  <a:prstClr val="black"/>
                </a:solidFill>
              </a:rPr>
              <a:t>What can programs do to help engage families embrace the notion that fatherhood involvement is an important part of their child's healthy development in order to improve child outcomes?</a:t>
            </a:r>
            <a:endParaRPr lang="es-PR" sz="2400" b="1" i="1" dirty="0">
              <a:solidFill>
                <a:prstClr val="black"/>
              </a:solidFill>
            </a:endParaRPr>
          </a:p>
        </p:txBody>
      </p:sp>
      <p:sp>
        <p:nvSpPr>
          <p:cNvPr id="2" name="Oval 1"/>
          <p:cNvSpPr/>
          <p:nvPr/>
        </p:nvSpPr>
        <p:spPr>
          <a:xfrm>
            <a:off x="8215532" y="2247795"/>
            <a:ext cx="1885070" cy="18208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rot="16200000">
            <a:off x="8827477" y="1630854"/>
            <a:ext cx="661181" cy="48463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409610">
            <a:off x="10014934" y="3573006"/>
            <a:ext cx="661181" cy="484632"/>
          </a:xfrm>
          <a:prstGeom prst="rightArrow">
            <a:avLst/>
          </a:prstGeom>
          <a:solidFill>
            <a:srgbClr val="CD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8319614">
            <a:off x="7737955" y="3685179"/>
            <a:ext cx="661181"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784178" y="4337680"/>
            <a:ext cx="1889620" cy="461665"/>
          </a:xfrm>
          <a:prstGeom prst="rect">
            <a:avLst/>
          </a:prstGeom>
        </p:spPr>
        <p:txBody>
          <a:bodyPr wrap="none">
            <a:spAutoFit/>
          </a:bodyPr>
          <a:lstStyle/>
          <a:p>
            <a:pPr lvl="0"/>
            <a:r>
              <a:rPr lang="en-US" sz="2400" b="1" dirty="0"/>
              <a:t>COMMUNITY</a:t>
            </a:r>
          </a:p>
        </p:txBody>
      </p:sp>
      <p:sp>
        <p:nvSpPr>
          <p:cNvPr id="7" name="Rectangle 6"/>
          <p:cNvSpPr/>
          <p:nvPr/>
        </p:nvSpPr>
        <p:spPr>
          <a:xfrm>
            <a:off x="8609783" y="838534"/>
            <a:ext cx="1007007" cy="461665"/>
          </a:xfrm>
          <a:prstGeom prst="rect">
            <a:avLst/>
          </a:prstGeom>
        </p:spPr>
        <p:txBody>
          <a:bodyPr wrap="none">
            <a:spAutoFit/>
          </a:bodyPr>
          <a:lstStyle/>
          <a:p>
            <a:pPr lvl="0"/>
            <a:r>
              <a:rPr lang="en-US" sz="2400" b="1" dirty="0"/>
              <a:t>HOME</a:t>
            </a:r>
          </a:p>
        </p:txBody>
      </p:sp>
      <p:sp>
        <p:nvSpPr>
          <p:cNvPr id="14" name="Rectangle 13"/>
          <p:cNvSpPr/>
          <p:nvPr/>
        </p:nvSpPr>
        <p:spPr>
          <a:xfrm>
            <a:off x="10336385" y="4034699"/>
            <a:ext cx="1234633" cy="461665"/>
          </a:xfrm>
          <a:prstGeom prst="rect">
            <a:avLst/>
          </a:prstGeom>
        </p:spPr>
        <p:txBody>
          <a:bodyPr wrap="none">
            <a:spAutoFit/>
          </a:bodyPr>
          <a:lstStyle/>
          <a:p>
            <a:pPr lvl="0"/>
            <a:r>
              <a:rPr lang="en-US" sz="2400" b="1" dirty="0"/>
              <a:t>SCHOOL</a:t>
            </a:r>
          </a:p>
        </p:txBody>
      </p:sp>
      <p:sp>
        <p:nvSpPr>
          <p:cNvPr id="15" name="Rectangle 14"/>
          <p:cNvSpPr/>
          <p:nvPr/>
        </p:nvSpPr>
        <p:spPr>
          <a:xfrm>
            <a:off x="8489892" y="2797414"/>
            <a:ext cx="1455848" cy="707886"/>
          </a:xfrm>
          <a:prstGeom prst="rect">
            <a:avLst/>
          </a:prstGeom>
        </p:spPr>
        <p:txBody>
          <a:bodyPr wrap="none">
            <a:spAutoFit/>
          </a:bodyPr>
          <a:lstStyle/>
          <a:p>
            <a:pPr lvl="0"/>
            <a:r>
              <a:rPr lang="en-US" sz="4000" b="1" dirty="0">
                <a:solidFill>
                  <a:schemeClr val="bg1"/>
                </a:solidFill>
              </a:rPr>
              <a:t>CHILD</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2" y="6163126"/>
            <a:ext cx="750351" cy="702741"/>
          </a:xfrm>
          <a:prstGeom prst="rect">
            <a:avLst/>
          </a:prstGeom>
        </p:spPr>
      </p:pic>
    </p:spTree>
    <p:extLst>
      <p:ext uri="{BB962C8B-B14F-4D97-AF65-F5344CB8AC3E}">
        <p14:creationId xmlns:p14="http://schemas.microsoft.com/office/powerpoint/2010/main" val="678993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i1.wp.com/www.avoiceformen.com/wp-content/uploads/sites/2/2015/03/dad-children-father-Stockfresh-750-x-420.jpg?resize=750%2C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303"/>
            <a:ext cx="12192001" cy="68275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59886"/>
            <a:ext cx="12192000" cy="690830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893169" y="1413829"/>
            <a:ext cx="5050302" cy="409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6"/>
          <p:cNvSpPr>
            <a:spLocks noGrp="1"/>
          </p:cNvSpPr>
          <p:nvPr/>
        </p:nvSpPr>
        <p:spPr>
          <a:xfrm>
            <a:off x="-114888"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PR" sz="3200" dirty="0" smtClean="0">
                <a:solidFill>
                  <a:srgbClr val="7030A0"/>
                </a:solidFill>
                <a:latin typeface="Aharoni" panose="02010803020104030203" pitchFamily="2" charset="-79"/>
                <a:cs typeface="Aharoni" panose="02010803020104030203" pitchFamily="2" charset="-79"/>
              </a:rPr>
              <a:t>STRATEGIES TO IMPROVE OUTCOMES FOR FATHERS &amp; CHILDREN IN PUERTO RICO</a:t>
            </a:r>
            <a:endParaRPr lang="es-PR" sz="3200" dirty="0">
              <a:solidFill>
                <a:srgbClr val="7030A0"/>
              </a:solidFill>
              <a:latin typeface="Aharoni" panose="02010803020104030203" pitchFamily="2" charset="-79"/>
              <a:cs typeface="Aharoni" panose="02010803020104030203" pitchFamily="2" charset="-79"/>
            </a:endParaRPr>
          </a:p>
        </p:txBody>
      </p:sp>
      <p:sp>
        <p:nvSpPr>
          <p:cNvPr id="2" name="Rectangle 1"/>
          <p:cNvSpPr/>
          <p:nvPr/>
        </p:nvSpPr>
        <p:spPr>
          <a:xfrm>
            <a:off x="290731" y="1219599"/>
            <a:ext cx="6081933" cy="4708981"/>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Recognize </a:t>
            </a:r>
            <a:r>
              <a:rPr lang="en-US" sz="2000" dirty="0"/>
              <a:t>cultural diversity.</a:t>
            </a:r>
          </a:p>
          <a:p>
            <a:pPr marL="342900" indent="-342900" algn="just">
              <a:buFont typeface="Wingdings" panose="05000000000000000000" pitchFamily="2" charset="2"/>
              <a:buChar char="§"/>
            </a:pPr>
            <a:r>
              <a:rPr lang="en-US" sz="2000" dirty="0"/>
              <a:t>Provide mentors to guide and support fathers.</a:t>
            </a:r>
          </a:p>
          <a:p>
            <a:pPr marL="342900" indent="-342900" algn="just">
              <a:buFont typeface="Wingdings" panose="05000000000000000000" pitchFamily="2" charset="2"/>
              <a:buChar char="§"/>
            </a:pPr>
            <a:r>
              <a:rPr lang="en-US" sz="2000" dirty="0"/>
              <a:t>Integrate parental involvement strategies with parental involvement strategies under other programs.</a:t>
            </a:r>
          </a:p>
          <a:p>
            <a:pPr marL="342900" indent="-342900" algn="just">
              <a:buFont typeface="Wingdings" panose="05000000000000000000" pitchFamily="2" charset="2"/>
              <a:buChar char="§"/>
            </a:pPr>
            <a:r>
              <a:rPr lang="en-US" sz="2000" dirty="0"/>
              <a:t>Support families as they seek support from other community agencies. </a:t>
            </a:r>
          </a:p>
          <a:p>
            <a:pPr marL="342900" indent="-342900" algn="just">
              <a:buFont typeface="Wingdings" panose="05000000000000000000" pitchFamily="2" charset="2"/>
              <a:buChar char="§"/>
            </a:pPr>
            <a:r>
              <a:rPr lang="en-US" sz="2000" dirty="0"/>
              <a:t>Provide referrals to other resources.</a:t>
            </a:r>
          </a:p>
          <a:p>
            <a:pPr marL="342900" indent="-342900" algn="just">
              <a:buFont typeface="Wingdings" panose="05000000000000000000" pitchFamily="2" charset="2"/>
              <a:buChar char="§"/>
            </a:pPr>
            <a:r>
              <a:rPr lang="en-US" sz="2000" dirty="0"/>
              <a:t>Schools are our best resource, coordinate with </a:t>
            </a:r>
            <a:r>
              <a:rPr lang="en-US" sz="2000" dirty="0" smtClean="0"/>
              <a:t>them.</a:t>
            </a:r>
          </a:p>
          <a:p>
            <a:pPr marL="342900" indent="-342900" algn="just">
              <a:buFont typeface="Wingdings" panose="05000000000000000000" pitchFamily="2" charset="2"/>
              <a:buChar char="§"/>
            </a:pPr>
            <a:r>
              <a:rPr lang="en-US" sz="2000" dirty="0" smtClean="0"/>
              <a:t>Coordinate </a:t>
            </a:r>
            <a:r>
              <a:rPr lang="en-US" sz="2000" dirty="0"/>
              <a:t>with school personnel to welcome fathers and families to observe and participate in their child's classroom or home based activities.</a:t>
            </a:r>
          </a:p>
          <a:p>
            <a:pPr marL="342900" indent="-342900" algn="just">
              <a:buFont typeface="Wingdings" panose="05000000000000000000" pitchFamily="2" charset="2"/>
              <a:buChar char="§"/>
            </a:pPr>
            <a:r>
              <a:rPr lang="en-US" sz="2000" dirty="0"/>
              <a:t>Advocate and coordinate with teachers and school personnel preparation programs to include in their curriculum fatherhood involvement</a:t>
            </a:r>
            <a:endParaRPr lang="es-PR" sz="2000" dirty="0"/>
          </a:p>
        </p:txBody>
      </p:sp>
      <p:sp>
        <p:nvSpPr>
          <p:cNvPr id="6" name="Rectangle 5"/>
          <p:cNvSpPr/>
          <p:nvPr/>
        </p:nvSpPr>
        <p:spPr>
          <a:xfrm>
            <a:off x="0" y="6393640"/>
            <a:ext cx="12192000"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pic>
        <p:nvPicPr>
          <p:cNvPr id="15364" name="Picture 4" descr="http://cdn.sheknows.com/articles/fathers-day-dad-with-kids.jpg"/>
          <p:cNvPicPr>
            <a:picLocks noChangeAspect="1" noChangeArrowheads="1"/>
          </p:cNvPicPr>
          <p:nvPr/>
        </p:nvPicPr>
        <p:blipFill rotWithShape="1">
          <a:blip r:embed="rId3">
            <a:extLst>
              <a:ext uri="{28A0092B-C50C-407E-A947-70E740481C1C}">
                <a14:useLocalDpi xmlns:a14="http://schemas.microsoft.com/office/drawing/2010/main" val="0"/>
              </a:ext>
            </a:extLst>
          </a:blip>
          <a:srcRect l="15001" r="7215"/>
          <a:stretch/>
        </p:blipFill>
        <p:spPr bwMode="auto">
          <a:xfrm>
            <a:off x="6964013" y="1494027"/>
            <a:ext cx="4908613" cy="3800476"/>
          </a:xfrm>
          <a:prstGeom prst="rect">
            <a:avLst/>
          </a:prstGeom>
          <a:solidFill>
            <a:schemeClr val="bg1"/>
          </a:solidFill>
          <a:effectLst>
            <a:softEdge rad="127000"/>
          </a:effectLs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 y="6163126"/>
            <a:ext cx="750351" cy="702741"/>
          </a:xfrm>
          <a:prstGeom prst="rect">
            <a:avLst/>
          </a:prstGeom>
        </p:spPr>
      </p:pic>
    </p:spTree>
    <p:extLst>
      <p:ext uri="{BB962C8B-B14F-4D97-AF65-F5344CB8AC3E}">
        <p14:creationId xmlns:p14="http://schemas.microsoft.com/office/powerpoint/2010/main" val="550800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i1.wp.com/www.avoiceformen.com/wp-content/uploads/sites/2/2015/03/dad-children-father-Stockfresh-750-x-420.jpg?resize=750%2C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303"/>
            <a:ext cx="12192001" cy="68275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414" y="-86274"/>
            <a:ext cx="12192000" cy="690830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893169" y="1413829"/>
            <a:ext cx="5050302" cy="409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6"/>
          <p:cNvSpPr>
            <a:spLocks noGrp="1"/>
          </p:cNvSpPr>
          <p:nvPr/>
        </p:nvSpPr>
        <p:spPr>
          <a:xfrm>
            <a:off x="-16414"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PR" sz="3200" dirty="0" smtClean="0">
                <a:solidFill>
                  <a:srgbClr val="7030A0"/>
                </a:solidFill>
                <a:latin typeface="Aharoni" panose="02010803020104030203" pitchFamily="2" charset="-79"/>
                <a:cs typeface="Aharoni" panose="02010803020104030203" pitchFamily="2" charset="-79"/>
              </a:rPr>
              <a:t>STRATEGIES TO IMPROVE OUTCOMES FOR FATHERS &amp; CHILDREN IN PUERTO RICO</a:t>
            </a:r>
            <a:endParaRPr lang="es-PR" sz="3200" dirty="0">
              <a:solidFill>
                <a:srgbClr val="7030A0"/>
              </a:solidFill>
              <a:latin typeface="Aharoni" panose="02010803020104030203" pitchFamily="2" charset="-79"/>
              <a:cs typeface="Aharoni" panose="02010803020104030203" pitchFamily="2" charset="-79"/>
            </a:endParaRPr>
          </a:p>
        </p:txBody>
      </p:sp>
      <p:sp>
        <p:nvSpPr>
          <p:cNvPr id="2" name="Rectangle 1"/>
          <p:cNvSpPr/>
          <p:nvPr/>
        </p:nvSpPr>
        <p:spPr>
          <a:xfrm>
            <a:off x="318867" y="1413829"/>
            <a:ext cx="5800580" cy="5016758"/>
          </a:xfrm>
          <a:prstGeom prst="rect">
            <a:avLst/>
          </a:prstGeom>
        </p:spPr>
        <p:txBody>
          <a:bodyPr wrap="square">
            <a:spAutoFit/>
          </a:bodyPr>
          <a:lstStyle/>
          <a:p>
            <a:pPr marL="342900" indent="-342900" algn="just">
              <a:buFont typeface="Wingdings" panose="05000000000000000000" pitchFamily="2" charset="2"/>
              <a:buChar char="§"/>
            </a:pPr>
            <a:r>
              <a:rPr lang="en-GB" sz="2000" dirty="0"/>
              <a:t>Individualize opportunities for peer to peer connections.</a:t>
            </a:r>
          </a:p>
          <a:p>
            <a:pPr marL="342900" indent="-342900" algn="just">
              <a:buFont typeface="Wingdings" panose="05000000000000000000" pitchFamily="2" charset="2"/>
              <a:buChar char="§"/>
            </a:pPr>
            <a:r>
              <a:rPr lang="en-GB" sz="2000" dirty="0"/>
              <a:t>Form partnerships with educational resources in the community and beyond.</a:t>
            </a:r>
          </a:p>
          <a:p>
            <a:pPr marL="342900" indent="-342900" algn="just">
              <a:buFont typeface="Wingdings" panose="05000000000000000000" pitchFamily="2" charset="2"/>
              <a:buChar char="§"/>
            </a:pPr>
            <a:r>
              <a:rPr lang="en-GB" sz="2000" dirty="0"/>
              <a:t>Coordinate services for children and families as they transition from one early childhood setting to another.</a:t>
            </a:r>
          </a:p>
          <a:p>
            <a:pPr marL="342900" indent="-342900" algn="just">
              <a:buFont typeface="Wingdings" panose="05000000000000000000" pitchFamily="2" charset="2"/>
              <a:buChar char="§"/>
            </a:pPr>
            <a:r>
              <a:rPr lang="en-GB" sz="2000" dirty="0"/>
              <a:t>Foster strong co-parenting relationships as appropriate.</a:t>
            </a:r>
          </a:p>
          <a:p>
            <a:pPr marL="342900" indent="-342900" algn="just">
              <a:buFont typeface="Wingdings" panose="05000000000000000000" pitchFamily="2" charset="2"/>
              <a:buChar char="§"/>
            </a:pPr>
            <a:r>
              <a:rPr lang="en-GB" sz="2000" dirty="0"/>
              <a:t>Communicate, communicate, communicate.</a:t>
            </a:r>
          </a:p>
          <a:p>
            <a:pPr marL="342900" indent="-342900" algn="just">
              <a:buFont typeface="Wingdings" panose="05000000000000000000" pitchFamily="2" charset="2"/>
              <a:buChar char="§"/>
            </a:pPr>
            <a:r>
              <a:rPr lang="en-GB" sz="2000" dirty="0"/>
              <a:t>Encourage teachers to ask kids to send text messages at specific hours during the day to their parents and vice versa.</a:t>
            </a:r>
          </a:p>
          <a:p>
            <a:pPr marL="342900" indent="-342900" algn="just">
              <a:buFont typeface="Wingdings" panose="05000000000000000000" pitchFamily="2" charset="2"/>
              <a:buChar char="§"/>
            </a:pPr>
            <a:r>
              <a:rPr lang="en-GB" sz="2000" dirty="0"/>
              <a:t>Include fathers in decisions  made by community leaders that concern their children.</a:t>
            </a:r>
          </a:p>
          <a:p>
            <a:pPr marL="342900" indent="-342900" algn="just">
              <a:buFont typeface="Wingdings" panose="05000000000000000000" pitchFamily="2" charset="2"/>
              <a:buChar char="§"/>
            </a:pPr>
            <a:endParaRPr lang="en-GB" sz="2000" dirty="0"/>
          </a:p>
        </p:txBody>
      </p:sp>
      <p:sp>
        <p:nvSpPr>
          <p:cNvPr id="6" name="Rectangle 5"/>
          <p:cNvSpPr/>
          <p:nvPr/>
        </p:nvSpPr>
        <p:spPr>
          <a:xfrm>
            <a:off x="-16414" y="6393640"/>
            <a:ext cx="12208414"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38" name="Picture 2" descr="http://i1.wp.com/www.avoiceformen.com/wp-content/uploads/sites/2/2015/03/dad-children-father-Stockfresh-750-x-420.jpg?resize=750%2C420"/>
          <p:cNvPicPr>
            <a:picLocks noChangeAspect="1" noChangeArrowheads="1"/>
          </p:cNvPicPr>
          <p:nvPr/>
        </p:nvPicPr>
        <p:blipFill rotWithShape="1">
          <a:blip r:embed="rId2">
            <a:extLst>
              <a:ext uri="{28A0092B-C50C-407E-A947-70E740481C1C}">
                <a14:useLocalDpi xmlns:a14="http://schemas.microsoft.com/office/drawing/2010/main" val="0"/>
              </a:ext>
            </a:extLst>
          </a:blip>
          <a:srcRect l="9440" r="13366"/>
          <a:stretch/>
        </p:blipFill>
        <p:spPr bwMode="auto">
          <a:xfrm>
            <a:off x="6836899" y="1408483"/>
            <a:ext cx="5133696" cy="4077919"/>
          </a:xfrm>
          <a:prstGeom prst="rect">
            <a:avLst/>
          </a:prstGeom>
          <a:solidFill>
            <a:schemeClr val="bg1"/>
          </a:solidFill>
          <a:effectLst>
            <a:softEdge rad="203200"/>
          </a:effectLs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2" y="6163126"/>
            <a:ext cx="750351" cy="702741"/>
          </a:xfrm>
          <a:prstGeom prst="rect">
            <a:avLst/>
          </a:prstGeom>
        </p:spPr>
      </p:pic>
    </p:spTree>
    <p:extLst>
      <p:ext uri="{BB962C8B-B14F-4D97-AF65-F5344CB8AC3E}">
        <p14:creationId xmlns:p14="http://schemas.microsoft.com/office/powerpoint/2010/main" val="358535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863939" y="992895"/>
            <a:ext cx="4069826" cy="56189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0" name="Picture 8" descr="http://www.blackenterprise.com/wp-content/blogs.dir/1/files/2015/06/NFTE-microsoft-black-children.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98"/>
          <a:stretch/>
        </p:blipFill>
        <p:spPr bwMode="auto">
          <a:xfrm>
            <a:off x="3966882" y="2371637"/>
            <a:ext cx="2250180" cy="20280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herrybridgestation.com/wp-content/uploads/2015/04/Cherry-Bridge-Station-Penrith-where-learning-is-fun-2.jpg"/>
          <p:cNvPicPr>
            <a:picLocks noChangeAspect="1" noChangeArrowheads="1"/>
          </p:cNvPicPr>
          <p:nvPr/>
        </p:nvPicPr>
        <p:blipFill rotWithShape="1">
          <a:blip r:embed="rId3">
            <a:extLst>
              <a:ext uri="{28A0092B-C50C-407E-A947-70E740481C1C}">
                <a14:useLocalDpi xmlns:a14="http://schemas.microsoft.com/office/drawing/2010/main" val="0"/>
              </a:ext>
            </a:extLst>
          </a:blip>
          <a:srcRect l="40628" t="8417"/>
          <a:stretch/>
        </p:blipFill>
        <p:spPr bwMode="auto">
          <a:xfrm>
            <a:off x="5939416" y="2392940"/>
            <a:ext cx="1893372" cy="2061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063" y="103752"/>
            <a:ext cx="5589992" cy="584775"/>
          </a:xfrm>
          <a:prstGeom prst="rect">
            <a:avLst/>
          </a:prstGeom>
        </p:spPr>
        <p:txBody>
          <a:bodyPr wrap="none">
            <a:spAutoFit/>
          </a:bodyPr>
          <a:lstStyle/>
          <a:p>
            <a:r>
              <a:rPr lang="en-US" sz="3200" b="1" dirty="0" smtClean="0">
                <a:solidFill>
                  <a:srgbClr val="002060"/>
                </a:solidFill>
                <a:latin typeface="Aharoni" panose="02010803020104030203" pitchFamily="2" charset="-79"/>
                <a:cs typeface="Aharoni" panose="02010803020104030203" pitchFamily="2" charset="-79"/>
              </a:rPr>
              <a:t>PROGRAMAS Y PROYECTOS</a:t>
            </a:r>
            <a:endParaRPr lang="en-GB" sz="3200" b="1" dirty="0">
              <a:solidFill>
                <a:srgbClr val="002060"/>
              </a:solidFill>
              <a:latin typeface="Aharoni" panose="02010803020104030203" pitchFamily="2" charset="-79"/>
              <a:cs typeface="Aharoni" panose="02010803020104030203" pitchFamily="2" charset="-79"/>
            </a:endParaRPr>
          </a:p>
        </p:txBody>
      </p:sp>
      <p:sp>
        <p:nvSpPr>
          <p:cNvPr id="6" name="Rectangle 5"/>
          <p:cNvSpPr/>
          <p:nvPr/>
        </p:nvSpPr>
        <p:spPr>
          <a:xfrm>
            <a:off x="541617" y="1662094"/>
            <a:ext cx="3060812" cy="1600438"/>
          </a:xfrm>
          <a:prstGeom prst="rect">
            <a:avLst/>
          </a:prstGeom>
        </p:spPr>
        <p:txBody>
          <a:bodyPr wrap="square">
            <a:spAutoFit/>
          </a:bodyPr>
          <a:lstStyle/>
          <a:p>
            <a:pPr lvl="1" algn="just"/>
            <a:r>
              <a:rPr lang="en-US" sz="1400" b="1" dirty="0" err="1" smtClean="0"/>
              <a:t>Redes</a:t>
            </a:r>
            <a:r>
              <a:rPr lang="en-US" sz="1400" b="1" dirty="0" smtClean="0"/>
              <a:t> de </a:t>
            </a:r>
            <a:r>
              <a:rPr lang="en-US" sz="1400" b="1" dirty="0" err="1" smtClean="0"/>
              <a:t>Apoyo</a:t>
            </a:r>
            <a:r>
              <a:rPr lang="en-US" sz="1400" b="1" dirty="0" smtClean="0"/>
              <a:t> Familiar </a:t>
            </a:r>
            <a:r>
              <a:rPr lang="en-US" sz="1400" dirty="0" smtClean="0"/>
              <a:t>– </a:t>
            </a:r>
            <a:r>
              <a:rPr lang="en-US" sz="1200" dirty="0" smtClean="0">
                <a:solidFill>
                  <a:schemeClr val="tx2"/>
                </a:solidFill>
              </a:rPr>
              <a:t>Family Department- multidisciplinary teams of professionals who work to empower communities</a:t>
            </a:r>
            <a:r>
              <a:rPr lang="es-ES" sz="1200" dirty="0" smtClean="0">
                <a:solidFill>
                  <a:schemeClr val="tx2"/>
                </a:solidFill>
              </a:rPr>
              <a:t>:</a:t>
            </a:r>
            <a:r>
              <a:rPr lang="en-US" sz="1200" dirty="0" smtClean="0">
                <a:solidFill>
                  <a:schemeClr val="tx2"/>
                </a:solidFill>
              </a:rPr>
              <a:t> coexistence, sensory workshops, support groups for older adults, trainings in self-esteem, sex education , gender, referral to agencies, self-management. </a:t>
            </a:r>
          </a:p>
        </p:txBody>
      </p:sp>
      <p:sp>
        <p:nvSpPr>
          <p:cNvPr id="7" name="Rectangle 6"/>
          <p:cNvSpPr/>
          <p:nvPr/>
        </p:nvSpPr>
        <p:spPr>
          <a:xfrm>
            <a:off x="541617" y="3422291"/>
            <a:ext cx="3060812" cy="1077218"/>
          </a:xfrm>
          <a:prstGeom prst="rect">
            <a:avLst/>
          </a:prstGeom>
        </p:spPr>
        <p:txBody>
          <a:bodyPr wrap="square">
            <a:spAutoFit/>
          </a:bodyPr>
          <a:lstStyle/>
          <a:p>
            <a:pPr lvl="1"/>
            <a:r>
              <a:rPr lang="en-US" sz="1400" b="1" dirty="0" err="1" smtClean="0"/>
              <a:t>Centros</a:t>
            </a:r>
            <a:r>
              <a:rPr lang="en-US" sz="1400" b="1" dirty="0" smtClean="0"/>
              <a:t> para el </a:t>
            </a:r>
            <a:r>
              <a:rPr lang="en-US" sz="1400" b="1" dirty="0" err="1" smtClean="0"/>
              <a:t>Desarrollo</a:t>
            </a:r>
            <a:r>
              <a:rPr lang="en-US" sz="1400" b="1" dirty="0" smtClean="0"/>
              <a:t> de la </a:t>
            </a:r>
            <a:r>
              <a:rPr lang="en-US" sz="1400" b="1" dirty="0" err="1" smtClean="0"/>
              <a:t>Primera</a:t>
            </a:r>
            <a:r>
              <a:rPr lang="en-US" sz="1400" b="1" dirty="0" smtClean="0"/>
              <a:t> </a:t>
            </a:r>
            <a:r>
              <a:rPr lang="en-US" sz="1400" b="1" dirty="0" err="1" smtClean="0"/>
              <a:t>Infancia</a:t>
            </a:r>
            <a:r>
              <a:rPr lang="en-US" sz="1400" b="1" dirty="0" smtClean="0"/>
              <a:t>- </a:t>
            </a:r>
            <a:r>
              <a:rPr lang="en-US" sz="1200" dirty="0" err="1" smtClean="0">
                <a:solidFill>
                  <a:srgbClr val="C00000"/>
                </a:solidFill>
              </a:rPr>
              <a:t>Sor</a:t>
            </a:r>
            <a:r>
              <a:rPr lang="en-US" sz="1200" dirty="0" smtClean="0">
                <a:solidFill>
                  <a:srgbClr val="C00000"/>
                </a:solidFill>
              </a:rPr>
              <a:t> </a:t>
            </a:r>
            <a:r>
              <a:rPr lang="en-US" sz="1200" dirty="0" err="1" smtClean="0">
                <a:solidFill>
                  <a:srgbClr val="C00000"/>
                </a:solidFill>
              </a:rPr>
              <a:t>Isolina</a:t>
            </a:r>
            <a:r>
              <a:rPr lang="en-US" sz="1200" dirty="0" smtClean="0">
                <a:solidFill>
                  <a:srgbClr val="C00000"/>
                </a:solidFill>
              </a:rPr>
              <a:t> –intervention, educational and technology training, community self-management</a:t>
            </a:r>
          </a:p>
        </p:txBody>
      </p:sp>
      <p:sp>
        <p:nvSpPr>
          <p:cNvPr id="8" name="Rectangle 7"/>
          <p:cNvSpPr/>
          <p:nvPr/>
        </p:nvSpPr>
        <p:spPr>
          <a:xfrm>
            <a:off x="944572" y="4794265"/>
            <a:ext cx="2778879" cy="1600438"/>
          </a:xfrm>
          <a:prstGeom prst="rect">
            <a:avLst/>
          </a:prstGeom>
        </p:spPr>
        <p:txBody>
          <a:bodyPr wrap="square">
            <a:spAutoFit/>
          </a:bodyPr>
          <a:lstStyle/>
          <a:p>
            <a:pPr algn="just"/>
            <a:r>
              <a:rPr lang="en-US" sz="1400" b="1" dirty="0" smtClean="0"/>
              <a:t>NACER</a:t>
            </a:r>
            <a:r>
              <a:rPr lang="en-US" sz="1400" dirty="0" smtClean="0"/>
              <a:t>- </a:t>
            </a:r>
            <a:r>
              <a:rPr lang="en-US" sz="1200" dirty="0" smtClean="0">
                <a:solidFill>
                  <a:srgbClr val="7030A0"/>
                </a:solidFill>
              </a:rPr>
              <a:t>birth incubator of families - services to families of adolescents parents studying or working and the child born or unborn. (conflict management, skills for the maternity /paternity, business skills development. </a:t>
            </a:r>
            <a:r>
              <a:rPr lang="en-US" sz="1200" b="1" dirty="0" smtClean="0">
                <a:solidFill>
                  <a:srgbClr val="7030A0"/>
                </a:solidFill>
              </a:rPr>
              <a:t>Taller </a:t>
            </a:r>
            <a:r>
              <a:rPr lang="en-US" sz="1200" b="1" dirty="0" err="1" smtClean="0">
                <a:solidFill>
                  <a:srgbClr val="7030A0"/>
                </a:solidFill>
              </a:rPr>
              <a:t>Crianza</a:t>
            </a:r>
            <a:r>
              <a:rPr lang="en-US" sz="1200" b="1" dirty="0" smtClean="0">
                <a:solidFill>
                  <a:srgbClr val="7030A0"/>
                </a:solidFill>
              </a:rPr>
              <a:t> </a:t>
            </a:r>
            <a:r>
              <a:rPr lang="en-US" sz="1200" dirty="0" smtClean="0">
                <a:solidFill>
                  <a:srgbClr val="7030A0"/>
                </a:solidFill>
              </a:rPr>
              <a:t>(implements the curriculum: Partner's for Learning) </a:t>
            </a:r>
            <a:endParaRPr lang="en-GB" sz="1200" dirty="0">
              <a:solidFill>
                <a:srgbClr val="7030A0"/>
              </a:solidFill>
            </a:endParaRPr>
          </a:p>
        </p:txBody>
      </p:sp>
      <p:sp>
        <p:nvSpPr>
          <p:cNvPr id="9" name="Rectangle 8"/>
          <p:cNvSpPr/>
          <p:nvPr/>
        </p:nvSpPr>
        <p:spPr>
          <a:xfrm>
            <a:off x="8458199" y="5283339"/>
            <a:ext cx="3473157" cy="677108"/>
          </a:xfrm>
          <a:prstGeom prst="rect">
            <a:avLst/>
          </a:prstGeom>
        </p:spPr>
        <p:txBody>
          <a:bodyPr wrap="square">
            <a:spAutoFit/>
          </a:bodyPr>
          <a:lstStyle/>
          <a:p>
            <a:pPr lvl="1"/>
            <a:r>
              <a:rPr lang="en-US" sz="1400" b="1" dirty="0" err="1" smtClean="0"/>
              <a:t>Fundamentos</a:t>
            </a:r>
            <a:r>
              <a:rPr lang="en-US" sz="1400" b="1" dirty="0" smtClean="0"/>
              <a:t> de la </a:t>
            </a:r>
            <a:r>
              <a:rPr lang="en-US" sz="1400" b="1" dirty="0" err="1" smtClean="0"/>
              <a:t>Crianza</a:t>
            </a:r>
            <a:r>
              <a:rPr lang="en-US" sz="1400" b="1" dirty="0" smtClean="0"/>
              <a:t> </a:t>
            </a:r>
            <a:r>
              <a:rPr lang="en-US" sz="1200" dirty="0" smtClean="0">
                <a:solidFill>
                  <a:schemeClr val="tx1">
                    <a:lumMod val="75000"/>
                    <a:lumOff val="25000"/>
                  </a:schemeClr>
                </a:solidFill>
              </a:rPr>
              <a:t>- Health Department - (group meetings, home visits, referrals, support groups)</a:t>
            </a:r>
          </a:p>
        </p:txBody>
      </p:sp>
      <p:sp>
        <p:nvSpPr>
          <p:cNvPr id="10" name="Rectangle 9"/>
          <p:cNvSpPr/>
          <p:nvPr/>
        </p:nvSpPr>
        <p:spPr>
          <a:xfrm>
            <a:off x="8458200" y="1474584"/>
            <a:ext cx="3473157" cy="861774"/>
          </a:xfrm>
          <a:prstGeom prst="rect">
            <a:avLst/>
          </a:prstGeom>
        </p:spPr>
        <p:txBody>
          <a:bodyPr wrap="square">
            <a:spAutoFit/>
          </a:bodyPr>
          <a:lstStyle/>
          <a:p>
            <a:pPr lvl="1"/>
            <a:r>
              <a:rPr lang="en-US" sz="1400" b="1" dirty="0" err="1" smtClean="0"/>
              <a:t>Seremos</a:t>
            </a:r>
            <a:r>
              <a:rPr lang="en-US" sz="1400" b="1" dirty="0" smtClean="0"/>
              <a:t> </a:t>
            </a:r>
            <a:r>
              <a:rPr lang="en-US" sz="1400" b="1" dirty="0" err="1" smtClean="0"/>
              <a:t>Grandes</a:t>
            </a:r>
            <a:r>
              <a:rPr lang="en-US" sz="1400" b="1" dirty="0" smtClean="0"/>
              <a:t>- </a:t>
            </a:r>
            <a:r>
              <a:rPr lang="en-US" sz="1200" dirty="0" smtClean="0">
                <a:solidFill>
                  <a:schemeClr val="accent6"/>
                </a:solidFill>
              </a:rPr>
              <a:t>Family Department - trainings for parents and guardians on socio-emotional development, health, safety and nutrition of their children</a:t>
            </a:r>
          </a:p>
        </p:txBody>
      </p:sp>
      <p:sp>
        <p:nvSpPr>
          <p:cNvPr id="11" name="Rectangle 10"/>
          <p:cNvSpPr/>
          <p:nvPr/>
        </p:nvSpPr>
        <p:spPr>
          <a:xfrm>
            <a:off x="8458199" y="2818047"/>
            <a:ext cx="3473158" cy="892552"/>
          </a:xfrm>
          <a:prstGeom prst="rect">
            <a:avLst/>
          </a:prstGeom>
        </p:spPr>
        <p:txBody>
          <a:bodyPr wrap="square">
            <a:spAutoFit/>
          </a:bodyPr>
          <a:lstStyle/>
          <a:p>
            <a:pPr lvl="1"/>
            <a:r>
              <a:rPr lang="en-US" sz="1400" b="1" dirty="0" err="1" smtClean="0"/>
              <a:t>Escuelas</a:t>
            </a:r>
            <a:r>
              <a:rPr lang="en-US" sz="1400" b="1" dirty="0" smtClean="0"/>
              <a:t> para la </a:t>
            </a:r>
            <a:r>
              <a:rPr lang="en-US" sz="1400" b="1" dirty="0" err="1" smtClean="0"/>
              <a:t>Convivencia</a:t>
            </a:r>
            <a:r>
              <a:rPr lang="en-US" sz="1400" b="1" dirty="0" smtClean="0"/>
              <a:t> y la </a:t>
            </a:r>
            <a:r>
              <a:rPr lang="en-US" sz="1400" b="1" dirty="0" err="1" smtClean="0"/>
              <a:t>Crianza</a:t>
            </a:r>
            <a:r>
              <a:rPr lang="en-US" sz="1400" b="1" dirty="0" smtClean="0"/>
              <a:t>- </a:t>
            </a:r>
            <a:r>
              <a:rPr lang="en-US" sz="1200" dirty="0" smtClean="0">
                <a:solidFill>
                  <a:schemeClr val="accent1"/>
                </a:solidFill>
              </a:rPr>
              <a:t>ADFAN- workshops aimed at building a culture of peace, self-reliance and self-management</a:t>
            </a:r>
            <a:endParaRPr lang="en-US" sz="1400" dirty="0" smtClean="0">
              <a:solidFill>
                <a:schemeClr val="accent1"/>
              </a:solidFill>
            </a:endParaRPr>
          </a:p>
        </p:txBody>
      </p:sp>
      <p:sp>
        <p:nvSpPr>
          <p:cNvPr id="12" name="Rectangle 11"/>
          <p:cNvSpPr/>
          <p:nvPr/>
        </p:nvSpPr>
        <p:spPr>
          <a:xfrm>
            <a:off x="8458199" y="4052631"/>
            <a:ext cx="3473157" cy="861774"/>
          </a:xfrm>
          <a:prstGeom prst="rect">
            <a:avLst/>
          </a:prstGeom>
        </p:spPr>
        <p:txBody>
          <a:bodyPr wrap="square">
            <a:spAutoFit/>
          </a:bodyPr>
          <a:lstStyle/>
          <a:p>
            <a:pPr lvl="1"/>
            <a:r>
              <a:rPr lang="en-US" sz="1400" b="1" dirty="0" smtClean="0"/>
              <a:t>Taller de </a:t>
            </a:r>
            <a:r>
              <a:rPr lang="en-US" sz="1400" b="1" dirty="0" err="1" smtClean="0"/>
              <a:t>Crianza</a:t>
            </a:r>
            <a:r>
              <a:rPr lang="en-US" sz="1400" b="1" dirty="0" smtClean="0"/>
              <a:t>- </a:t>
            </a:r>
            <a:r>
              <a:rPr lang="en-US" sz="1200" dirty="0" smtClean="0">
                <a:solidFill>
                  <a:schemeClr val="accent2">
                    <a:lumMod val="75000"/>
                  </a:schemeClr>
                </a:solidFill>
              </a:rPr>
              <a:t>Department of Education- during 3 hours weekly adolescent parents practice in bathing, feeding, talking and playing with their kids.</a:t>
            </a:r>
            <a:endParaRPr lang="en-US" sz="1200" dirty="0">
              <a:solidFill>
                <a:schemeClr val="accent2">
                  <a:lumMod val="75000"/>
                </a:schemeClr>
              </a:solidFill>
            </a:endParaRPr>
          </a:p>
        </p:txBody>
      </p:sp>
      <p:sp>
        <p:nvSpPr>
          <p:cNvPr id="21" name="Rectangle 20"/>
          <p:cNvSpPr/>
          <p:nvPr/>
        </p:nvSpPr>
        <p:spPr>
          <a:xfrm>
            <a:off x="0" y="6611815"/>
            <a:ext cx="12203218" cy="2461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8195730" y="1597678"/>
            <a:ext cx="524937" cy="4362191"/>
            <a:chOff x="181807" y="1769187"/>
            <a:chExt cx="686703" cy="5468984"/>
          </a:xfrm>
        </p:grpSpPr>
        <p:sp>
          <p:nvSpPr>
            <p:cNvPr id="25" name="Teardrop 24"/>
            <p:cNvSpPr/>
            <p:nvPr/>
          </p:nvSpPr>
          <p:spPr>
            <a:xfrm rot="16200000" flipV="1">
              <a:off x="179847" y="1772403"/>
              <a:ext cx="691880" cy="685447"/>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
          <p:nvSpPr>
            <p:cNvPr id="26" name="Teardrop 25"/>
            <p:cNvSpPr/>
            <p:nvPr/>
          </p:nvSpPr>
          <p:spPr>
            <a:xfrm rot="16200000" flipV="1">
              <a:off x="178591" y="3483478"/>
              <a:ext cx="691880" cy="685447"/>
            </a:xfrm>
            <a:prstGeom prst="teardrop">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
          <p:nvSpPr>
            <p:cNvPr id="27" name="Teardrop 26"/>
            <p:cNvSpPr/>
            <p:nvPr/>
          </p:nvSpPr>
          <p:spPr>
            <a:xfrm rot="16200000" flipV="1">
              <a:off x="178592" y="5124114"/>
              <a:ext cx="691880" cy="685447"/>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lumOff val="50000"/>
                  </a:schemeClr>
                </a:solidFill>
              </a:endParaRPr>
            </a:p>
          </p:txBody>
        </p:sp>
        <p:sp>
          <p:nvSpPr>
            <p:cNvPr id="28" name="Teardrop 27"/>
            <p:cNvSpPr/>
            <p:nvPr/>
          </p:nvSpPr>
          <p:spPr>
            <a:xfrm rot="16200000" flipV="1">
              <a:off x="178591" y="6549507"/>
              <a:ext cx="691880" cy="68544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lumOff val="50000"/>
                  </a:schemeClr>
                </a:solidFill>
              </a:endParaRPr>
            </a:p>
          </p:txBody>
        </p:sp>
      </p:grpSp>
      <p:sp>
        <p:nvSpPr>
          <p:cNvPr id="13" name="Teardrop 12"/>
          <p:cNvSpPr/>
          <p:nvPr/>
        </p:nvSpPr>
        <p:spPr>
          <a:xfrm rot="16200000" flipV="1">
            <a:off x="169122" y="1945144"/>
            <a:ext cx="551860" cy="523977"/>
          </a:xfrm>
          <a:prstGeom prst="teardrop">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lumOff val="50000"/>
                </a:schemeClr>
              </a:solidFill>
            </a:endParaRPr>
          </a:p>
        </p:txBody>
      </p:sp>
      <p:sp>
        <p:nvSpPr>
          <p:cNvPr id="16" name="Teardrop 15"/>
          <p:cNvSpPr/>
          <p:nvPr/>
        </p:nvSpPr>
        <p:spPr>
          <a:xfrm rot="16200000" flipV="1">
            <a:off x="169122" y="3582496"/>
            <a:ext cx="551860" cy="52397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
        <p:nvSpPr>
          <p:cNvPr id="20" name="Teardrop 19"/>
          <p:cNvSpPr/>
          <p:nvPr/>
        </p:nvSpPr>
        <p:spPr>
          <a:xfrm rot="16200000" flipV="1">
            <a:off x="168162" y="4953258"/>
            <a:ext cx="551860" cy="523977"/>
          </a:xfrm>
          <a:prstGeom prst="teardrop">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
        <p:nvSpPr>
          <p:cNvPr id="5" name="TextBox 4"/>
          <p:cNvSpPr txBox="1"/>
          <p:nvPr/>
        </p:nvSpPr>
        <p:spPr>
          <a:xfrm>
            <a:off x="260388" y="1924696"/>
            <a:ext cx="367408" cy="523220"/>
          </a:xfrm>
          <a:prstGeom prst="rect">
            <a:avLst/>
          </a:prstGeom>
          <a:noFill/>
        </p:spPr>
        <p:txBody>
          <a:bodyPr wrap="none" rtlCol="0">
            <a:spAutoFit/>
          </a:bodyPr>
          <a:lstStyle/>
          <a:p>
            <a:r>
              <a:rPr lang="en-GB" sz="2800" b="1" dirty="0" smtClean="0">
                <a:solidFill>
                  <a:schemeClr val="bg1"/>
                </a:solidFill>
              </a:rPr>
              <a:t>1</a:t>
            </a:r>
            <a:endParaRPr lang="en-GB" sz="2800" b="1" dirty="0">
              <a:solidFill>
                <a:schemeClr val="bg1"/>
              </a:solidFill>
            </a:endParaRPr>
          </a:p>
        </p:txBody>
      </p:sp>
      <p:sp>
        <p:nvSpPr>
          <p:cNvPr id="29" name="TextBox 28"/>
          <p:cNvSpPr txBox="1"/>
          <p:nvPr/>
        </p:nvSpPr>
        <p:spPr>
          <a:xfrm>
            <a:off x="308312" y="3541226"/>
            <a:ext cx="367408" cy="523220"/>
          </a:xfrm>
          <a:prstGeom prst="rect">
            <a:avLst/>
          </a:prstGeom>
          <a:noFill/>
        </p:spPr>
        <p:txBody>
          <a:bodyPr wrap="none" rtlCol="0">
            <a:spAutoFit/>
          </a:bodyPr>
          <a:lstStyle/>
          <a:p>
            <a:r>
              <a:rPr lang="en-GB" sz="2800" b="1" dirty="0">
                <a:solidFill>
                  <a:schemeClr val="bg1"/>
                </a:solidFill>
              </a:rPr>
              <a:t>2</a:t>
            </a:r>
          </a:p>
        </p:txBody>
      </p:sp>
      <p:sp>
        <p:nvSpPr>
          <p:cNvPr id="30" name="TextBox 29"/>
          <p:cNvSpPr txBox="1"/>
          <p:nvPr/>
        </p:nvSpPr>
        <p:spPr>
          <a:xfrm>
            <a:off x="308312" y="4932549"/>
            <a:ext cx="367408" cy="523220"/>
          </a:xfrm>
          <a:prstGeom prst="rect">
            <a:avLst/>
          </a:prstGeom>
          <a:noFill/>
        </p:spPr>
        <p:txBody>
          <a:bodyPr wrap="none" rtlCol="0">
            <a:spAutoFit/>
          </a:bodyPr>
          <a:lstStyle/>
          <a:p>
            <a:r>
              <a:rPr lang="en-GB" sz="2800" b="1" dirty="0">
                <a:solidFill>
                  <a:schemeClr val="bg1"/>
                </a:solidFill>
              </a:rPr>
              <a:t>3</a:t>
            </a:r>
          </a:p>
        </p:txBody>
      </p:sp>
      <p:sp>
        <p:nvSpPr>
          <p:cNvPr id="31" name="TextBox 30"/>
          <p:cNvSpPr txBox="1"/>
          <p:nvPr/>
        </p:nvSpPr>
        <p:spPr>
          <a:xfrm>
            <a:off x="8274015" y="1590546"/>
            <a:ext cx="367408" cy="523220"/>
          </a:xfrm>
          <a:prstGeom prst="rect">
            <a:avLst/>
          </a:prstGeom>
          <a:noFill/>
        </p:spPr>
        <p:txBody>
          <a:bodyPr wrap="none" rtlCol="0">
            <a:spAutoFit/>
          </a:bodyPr>
          <a:lstStyle/>
          <a:p>
            <a:r>
              <a:rPr lang="en-GB" sz="2800" b="1" dirty="0" smtClean="0">
                <a:solidFill>
                  <a:schemeClr val="bg1"/>
                </a:solidFill>
              </a:rPr>
              <a:t>4</a:t>
            </a:r>
            <a:endParaRPr lang="en-GB" sz="2800" b="1" dirty="0">
              <a:solidFill>
                <a:schemeClr val="bg1"/>
              </a:solidFill>
            </a:endParaRPr>
          </a:p>
        </p:txBody>
      </p:sp>
      <p:sp>
        <p:nvSpPr>
          <p:cNvPr id="32" name="TextBox 31"/>
          <p:cNvSpPr txBox="1"/>
          <p:nvPr/>
        </p:nvSpPr>
        <p:spPr>
          <a:xfrm>
            <a:off x="8274015" y="2953318"/>
            <a:ext cx="367408" cy="523220"/>
          </a:xfrm>
          <a:prstGeom prst="rect">
            <a:avLst/>
          </a:prstGeom>
          <a:noFill/>
        </p:spPr>
        <p:txBody>
          <a:bodyPr wrap="none" rtlCol="0">
            <a:spAutoFit/>
          </a:bodyPr>
          <a:lstStyle/>
          <a:p>
            <a:r>
              <a:rPr lang="en-GB" sz="2800" b="1" dirty="0" smtClean="0">
                <a:solidFill>
                  <a:schemeClr val="bg1"/>
                </a:solidFill>
              </a:rPr>
              <a:t>5</a:t>
            </a:r>
            <a:endParaRPr lang="en-GB" sz="2800" b="1" dirty="0">
              <a:solidFill>
                <a:schemeClr val="bg1"/>
              </a:solidFill>
            </a:endParaRPr>
          </a:p>
        </p:txBody>
      </p:sp>
      <p:sp>
        <p:nvSpPr>
          <p:cNvPr id="33" name="TextBox 32"/>
          <p:cNvSpPr txBox="1"/>
          <p:nvPr/>
        </p:nvSpPr>
        <p:spPr>
          <a:xfrm>
            <a:off x="8274015" y="4221908"/>
            <a:ext cx="367408" cy="523220"/>
          </a:xfrm>
          <a:prstGeom prst="rect">
            <a:avLst/>
          </a:prstGeom>
          <a:noFill/>
        </p:spPr>
        <p:txBody>
          <a:bodyPr wrap="none" rtlCol="0">
            <a:spAutoFit/>
          </a:bodyPr>
          <a:lstStyle/>
          <a:p>
            <a:r>
              <a:rPr lang="en-GB" sz="2800" b="1" dirty="0">
                <a:solidFill>
                  <a:schemeClr val="bg1"/>
                </a:solidFill>
              </a:rPr>
              <a:t>6</a:t>
            </a:r>
          </a:p>
        </p:txBody>
      </p:sp>
      <p:sp>
        <p:nvSpPr>
          <p:cNvPr id="34" name="TextBox 33"/>
          <p:cNvSpPr txBox="1"/>
          <p:nvPr/>
        </p:nvSpPr>
        <p:spPr>
          <a:xfrm>
            <a:off x="8274015" y="5370214"/>
            <a:ext cx="367408" cy="523220"/>
          </a:xfrm>
          <a:prstGeom prst="rect">
            <a:avLst/>
          </a:prstGeom>
          <a:noFill/>
        </p:spPr>
        <p:txBody>
          <a:bodyPr wrap="none" rtlCol="0">
            <a:spAutoFit/>
          </a:bodyPr>
          <a:lstStyle/>
          <a:p>
            <a:r>
              <a:rPr lang="en-GB" sz="2800" b="1" dirty="0">
                <a:solidFill>
                  <a:schemeClr val="bg1"/>
                </a:solidFill>
              </a:rPr>
              <a:t>7</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971" y="4416697"/>
            <a:ext cx="3840269" cy="2212085"/>
          </a:xfrm>
          <a:prstGeom prst="rect">
            <a:avLst/>
          </a:prstGeom>
        </p:spPr>
      </p:pic>
      <p:pic>
        <p:nvPicPr>
          <p:cNvPr id="3074" name="Picture 2" descr="http://cdn.zmescience.com/wp-content/uploads/2015/01/kids-learn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411" y="975928"/>
            <a:ext cx="2943976" cy="1471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cchild.org/wp-content/uploads/2015/08/kids-in-class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697"/>
          <a:stretch/>
        </p:blipFill>
        <p:spPr bwMode="auto">
          <a:xfrm>
            <a:off x="3972681" y="983074"/>
            <a:ext cx="1546379" cy="147828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0" y="808964"/>
            <a:ext cx="12203218" cy="2461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4612" y="0"/>
            <a:ext cx="2187388" cy="821995"/>
          </a:xfrm>
          <a:prstGeom prst="rect">
            <a:avLst/>
          </a:prstGeom>
          <a:effectLst>
            <a:softEdge rad="50800"/>
          </a:effectLst>
        </p:spPr>
      </p:pic>
    </p:spTree>
    <p:extLst>
      <p:ext uri="{BB962C8B-B14F-4D97-AF65-F5344CB8AC3E}">
        <p14:creationId xmlns:p14="http://schemas.microsoft.com/office/powerpoint/2010/main" val="1585976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ulturekritic.com/wp-content/uploads/2014/04/20/stu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15174"/>
          <a:stretch/>
        </p:blipFill>
        <p:spPr bwMode="auto">
          <a:xfrm>
            <a:off x="0" y="1"/>
            <a:ext cx="12192000" cy="6884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6884894"/>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2582864"/>
            <a:ext cx="12192000" cy="1848459"/>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a:spLocks noGrp="1"/>
          </p:cNvSpPr>
          <p:nvPr/>
        </p:nvSpPr>
        <p:spPr>
          <a:xfrm>
            <a:off x="1705970" y="2660957"/>
            <a:ext cx="8394632" cy="16922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chemeClr val="bg1"/>
                </a:solidFill>
                <a:latin typeface="+mn-lt"/>
              </a:rPr>
              <a:t>Brigadier General </a:t>
            </a:r>
            <a:r>
              <a:rPr lang="en-US" sz="3600" b="1" dirty="0" smtClean="0">
                <a:solidFill>
                  <a:schemeClr val="bg1"/>
                </a:solidFill>
                <a:latin typeface="+mn-lt"/>
              </a:rPr>
              <a:t>Richard </a:t>
            </a:r>
            <a:r>
              <a:rPr lang="en-US" sz="3600" b="1" dirty="0">
                <a:solidFill>
                  <a:schemeClr val="bg1"/>
                </a:solidFill>
                <a:latin typeface="+mn-lt"/>
              </a:rPr>
              <a:t>Noriega, </a:t>
            </a:r>
            <a:r>
              <a:rPr lang="en-US" sz="3600" b="1" dirty="0" smtClean="0">
                <a:solidFill>
                  <a:schemeClr val="bg1"/>
                </a:solidFill>
                <a:latin typeface="+mn-lt"/>
              </a:rPr>
              <a:t/>
            </a:r>
            <a:br>
              <a:rPr lang="en-US" sz="3600" b="1" dirty="0" smtClean="0">
                <a:solidFill>
                  <a:schemeClr val="bg1"/>
                </a:solidFill>
                <a:latin typeface="+mn-lt"/>
              </a:rPr>
            </a:br>
            <a:r>
              <a:rPr lang="en-US" sz="3600" b="1" dirty="0" smtClean="0">
                <a:solidFill>
                  <a:schemeClr val="bg1"/>
                </a:solidFill>
                <a:latin typeface="+mn-lt"/>
              </a:rPr>
              <a:t>President </a:t>
            </a:r>
            <a:r>
              <a:rPr lang="en-US" sz="3600" b="1" dirty="0">
                <a:solidFill>
                  <a:schemeClr val="bg1"/>
                </a:solidFill>
                <a:latin typeface="+mn-lt"/>
              </a:rPr>
              <a:t>and CEO, AVANCE, Inc</a:t>
            </a:r>
            <a:r>
              <a:rPr lang="en-US" sz="3600" b="1" dirty="0" smtClean="0">
                <a:solidFill>
                  <a:schemeClr val="bg1"/>
                </a:solidFill>
                <a:latin typeface="+mn-lt"/>
              </a:rPr>
              <a:t>.-</a:t>
            </a:r>
            <a:br>
              <a:rPr lang="en-US" sz="3600" b="1" dirty="0" smtClean="0">
                <a:solidFill>
                  <a:schemeClr val="bg1"/>
                </a:solidFill>
                <a:latin typeface="+mn-lt"/>
              </a:rPr>
            </a:br>
            <a:r>
              <a:rPr lang="en-US" sz="3600" b="1" dirty="0" smtClean="0">
                <a:solidFill>
                  <a:schemeClr val="bg1"/>
                </a:solidFill>
                <a:latin typeface="+mn-lt"/>
              </a:rPr>
              <a:t>San </a:t>
            </a:r>
            <a:r>
              <a:rPr lang="en-US" sz="3600" b="1" dirty="0">
                <a:solidFill>
                  <a:schemeClr val="bg1"/>
                </a:solidFill>
                <a:latin typeface="+mn-lt"/>
              </a:rPr>
              <a:t>Antonio, TX</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852963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796" b="7816"/>
          <a:stretch/>
        </p:blipFill>
        <p:spPr>
          <a:xfrm>
            <a:off x="0" y="-6780"/>
            <a:ext cx="12287003" cy="6864780"/>
          </a:xfrm>
          <a:prstGeom prst="rect">
            <a:avLst/>
          </a:prstGeom>
        </p:spPr>
      </p:pic>
      <p:sp>
        <p:nvSpPr>
          <p:cNvPr id="6" name="Rectangle 5"/>
          <p:cNvSpPr/>
          <p:nvPr/>
        </p:nvSpPr>
        <p:spPr>
          <a:xfrm>
            <a:off x="-1" y="2707574"/>
            <a:ext cx="12287003" cy="1662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80"/>
            <a:ext cx="7257346" cy="1329143"/>
          </a:xfrm>
          <a:prstGeom prst="rect">
            <a:avLst/>
          </a:prstGeom>
        </p:spPr>
      </p:pic>
      <p:sp>
        <p:nvSpPr>
          <p:cNvPr id="8" name="Rectangle 7"/>
          <p:cNvSpPr/>
          <p:nvPr/>
        </p:nvSpPr>
        <p:spPr>
          <a:xfrm>
            <a:off x="1880381" y="2846348"/>
            <a:ext cx="9239002" cy="1384995"/>
          </a:xfrm>
          <a:prstGeom prst="rect">
            <a:avLst/>
          </a:prstGeom>
        </p:spPr>
        <p:txBody>
          <a:bodyPr wrap="square">
            <a:spAutoFit/>
          </a:bodyPr>
          <a:lstStyle/>
          <a:p>
            <a:pPr algn="ctr"/>
            <a:r>
              <a:rPr lang="en-US" sz="2800" b="1" i="1" dirty="0" smtClean="0">
                <a:solidFill>
                  <a:schemeClr val="bg1"/>
                </a:solidFill>
                <a:cs typeface="Aparajita" panose="020B0604020202020204" pitchFamily="34" charset="0"/>
              </a:rPr>
              <a:t>Unlocking America’s potential by strengthening families in </a:t>
            </a:r>
          </a:p>
          <a:p>
            <a:pPr algn="ctr"/>
            <a:r>
              <a:rPr lang="en-US" sz="2800" b="1" i="1" dirty="0" smtClean="0">
                <a:solidFill>
                  <a:schemeClr val="bg1"/>
                </a:solidFill>
                <a:cs typeface="Aparajita" panose="020B0604020202020204" pitchFamily="34" charset="0"/>
              </a:rPr>
              <a:t>at-risk communities through effective parent education </a:t>
            </a:r>
          </a:p>
          <a:p>
            <a:pPr algn="ctr"/>
            <a:r>
              <a:rPr lang="en-US" sz="2800" b="1" i="1" dirty="0" smtClean="0">
                <a:solidFill>
                  <a:schemeClr val="bg1"/>
                </a:solidFill>
                <a:cs typeface="Aparajita" panose="020B0604020202020204" pitchFamily="34" charset="0"/>
              </a:rPr>
              <a:t>and support programs.</a:t>
            </a:r>
            <a:endParaRPr lang="en-US" sz="2800" b="1" i="1" dirty="0">
              <a:solidFill>
                <a:schemeClr val="bg1"/>
              </a:solidFill>
              <a:cs typeface="Aparajita" panose="020B0604020202020204" pitchFamily="34" charset="0"/>
            </a:endParaRPr>
          </a:p>
        </p:txBody>
      </p:sp>
      <p:sp>
        <p:nvSpPr>
          <p:cNvPr id="9" name="Rectangle 8"/>
          <p:cNvSpPr/>
          <p:nvPr/>
        </p:nvSpPr>
        <p:spPr>
          <a:xfrm>
            <a:off x="0" y="6611815"/>
            <a:ext cx="12203218" cy="2461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12" y="0"/>
            <a:ext cx="2187388" cy="821995"/>
          </a:xfrm>
          <a:prstGeom prst="rect">
            <a:avLst/>
          </a:prstGeom>
          <a:effectLst>
            <a:softEdge rad="50800"/>
          </a:effectLst>
        </p:spPr>
      </p:pic>
    </p:spTree>
    <p:extLst>
      <p:ext uri="{BB962C8B-B14F-4D97-AF65-F5344CB8AC3E}">
        <p14:creationId xmlns:p14="http://schemas.microsoft.com/office/powerpoint/2010/main" val="248152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11218" y="0"/>
            <a:ext cx="12203218" cy="68331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9" name="Rectangle 18"/>
          <p:cNvSpPr/>
          <p:nvPr/>
        </p:nvSpPr>
        <p:spPr>
          <a:xfrm>
            <a:off x="46006" y="4558238"/>
            <a:ext cx="3919984" cy="400110"/>
          </a:xfrm>
          <a:prstGeom prst="rect">
            <a:avLst/>
          </a:prstGeom>
        </p:spPr>
        <p:txBody>
          <a:bodyPr wrap="none">
            <a:spAutoFit/>
          </a:bodyPr>
          <a:lstStyle/>
          <a:p>
            <a:pPr marL="202394" indent="-202394">
              <a:spcBef>
                <a:spcPts val="800"/>
              </a:spcBef>
            </a:pPr>
            <a:r>
              <a:rPr lang="en-GB" sz="2000" b="1" dirty="0" smtClean="0">
                <a:solidFill>
                  <a:srgbClr val="C00000"/>
                </a:solidFill>
                <a:latin typeface="Calibri" charset="0"/>
                <a:cs typeface="Calibri" charset="0"/>
                <a:sym typeface="Calibri" charset="0"/>
              </a:rPr>
              <a:t>Match recruitment style to families</a:t>
            </a:r>
            <a:endParaRPr lang="en-GB" sz="2000" b="1" dirty="0">
              <a:solidFill>
                <a:srgbClr val="C00000"/>
              </a:solidFill>
              <a:latin typeface="Calibri" charset="0"/>
              <a:cs typeface="Calibri" charset="0"/>
              <a:sym typeface="Calibri" charset="0"/>
            </a:endParaRPr>
          </a:p>
        </p:txBody>
      </p:sp>
      <p:sp>
        <p:nvSpPr>
          <p:cNvPr id="20" name="Rectangle 19"/>
          <p:cNvSpPr/>
          <p:nvPr/>
        </p:nvSpPr>
        <p:spPr>
          <a:xfrm>
            <a:off x="7724128" y="3090652"/>
            <a:ext cx="4149790" cy="400110"/>
          </a:xfrm>
          <a:prstGeom prst="rect">
            <a:avLst/>
          </a:prstGeom>
        </p:spPr>
        <p:txBody>
          <a:bodyPr wrap="none">
            <a:spAutoFit/>
          </a:bodyPr>
          <a:lstStyle/>
          <a:p>
            <a:pPr marL="202394" indent="-202394">
              <a:spcBef>
                <a:spcPts val="800"/>
              </a:spcBef>
            </a:pPr>
            <a:r>
              <a:rPr lang="en-GB" sz="2000" b="1" dirty="0" smtClean="0">
                <a:solidFill>
                  <a:srgbClr val="002060"/>
                </a:solidFill>
                <a:latin typeface="Calibri" charset="0"/>
                <a:cs typeface="Calibri" charset="0"/>
                <a:sym typeface="Calibri" charset="0"/>
              </a:rPr>
              <a:t>Make programs welcoming to fathers</a:t>
            </a:r>
            <a:endParaRPr lang="en-GB" sz="2000" b="1" dirty="0">
              <a:solidFill>
                <a:srgbClr val="002060"/>
              </a:solidFill>
              <a:latin typeface="Calibri" charset="0"/>
              <a:cs typeface="Calibri" charset="0"/>
              <a:sym typeface="Calibri" charset="0"/>
            </a:endParaRPr>
          </a:p>
        </p:txBody>
      </p:sp>
      <p:sp>
        <p:nvSpPr>
          <p:cNvPr id="21" name="Rectangle 20"/>
          <p:cNvSpPr/>
          <p:nvPr/>
        </p:nvSpPr>
        <p:spPr>
          <a:xfrm>
            <a:off x="6310024" y="5254116"/>
            <a:ext cx="4607672" cy="400110"/>
          </a:xfrm>
          <a:prstGeom prst="rect">
            <a:avLst/>
          </a:prstGeom>
          <a:noFill/>
        </p:spPr>
        <p:txBody>
          <a:bodyPr wrap="none">
            <a:spAutoFit/>
          </a:bodyPr>
          <a:lstStyle/>
          <a:p>
            <a:pPr marL="202394" indent="-202394">
              <a:spcBef>
                <a:spcPts val="800"/>
              </a:spcBef>
            </a:pPr>
            <a:r>
              <a:rPr lang="en-GB" sz="2000" b="1" dirty="0" smtClean="0">
                <a:solidFill>
                  <a:schemeClr val="accent6">
                    <a:lumMod val="50000"/>
                  </a:schemeClr>
                </a:solidFill>
                <a:latin typeface="Calibri" charset="0"/>
                <a:cs typeface="Calibri" charset="0"/>
                <a:sym typeface="Calibri" charset="0"/>
              </a:rPr>
              <a:t>Build trust between staff and participants</a:t>
            </a:r>
            <a:endParaRPr lang="en-GB" sz="2000" b="1" dirty="0">
              <a:solidFill>
                <a:schemeClr val="accent6">
                  <a:lumMod val="50000"/>
                </a:schemeClr>
              </a:solidFill>
              <a:latin typeface="Calibri" charset="0"/>
              <a:cs typeface="Calibri" charset="0"/>
              <a:sym typeface="Calibri" charset="0"/>
            </a:endParaRPr>
          </a:p>
        </p:txBody>
      </p:sp>
      <p:cxnSp>
        <p:nvCxnSpPr>
          <p:cNvPr id="23" name="Straight Connector 22"/>
          <p:cNvCxnSpPr>
            <a:stCxn id="26" idx="6"/>
            <a:endCxn id="27" idx="2"/>
          </p:cNvCxnSpPr>
          <p:nvPr/>
        </p:nvCxnSpPr>
        <p:spPr>
          <a:xfrm flipV="1">
            <a:off x="2460552" y="1823888"/>
            <a:ext cx="5454474" cy="166362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7" idx="4"/>
            <a:endCxn id="28" idx="7"/>
          </p:cNvCxnSpPr>
          <p:nvPr/>
        </p:nvCxnSpPr>
        <p:spPr>
          <a:xfrm flipH="1">
            <a:off x="6436378" y="2321022"/>
            <a:ext cx="1987628" cy="21851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96456" y="3010325"/>
            <a:ext cx="864096" cy="9543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solidFill>
                <a:schemeClr val="tx1">
                  <a:lumMod val="65000"/>
                  <a:lumOff val="35000"/>
                </a:schemeClr>
              </a:solidFill>
              <a:latin typeface="Calibri" pitchFamily="34" charset="0"/>
            </a:endParaRPr>
          </a:p>
        </p:txBody>
      </p:sp>
      <p:sp>
        <p:nvSpPr>
          <p:cNvPr id="27" name="Oval 26"/>
          <p:cNvSpPr/>
          <p:nvPr/>
        </p:nvSpPr>
        <p:spPr>
          <a:xfrm>
            <a:off x="7915026" y="1326753"/>
            <a:ext cx="1017959" cy="99426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solidFill>
                <a:schemeClr val="tx1">
                  <a:lumMod val="65000"/>
                  <a:lumOff val="35000"/>
                </a:schemeClr>
              </a:solidFill>
              <a:latin typeface="Calibri" pitchFamily="34" charset="0"/>
            </a:endParaRPr>
          </a:p>
        </p:txBody>
      </p:sp>
      <p:sp>
        <p:nvSpPr>
          <p:cNvPr id="28" name="Oval 27"/>
          <p:cNvSpPr/>
          <p:nvPr/>
        </p:nvSpPr>
        <p:spPr>
          <a:xfrm>
            <a:off x="5698826" y="4373444"/>
            <a:ext cx="864096" cy="90626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solidFill>
                <a:schemeClr val="tx1">
                  <a:lumMod val="65000"/>
                  <a:lumOff val="35000"/>
                </a:schemeClr>
              </a:solidFill>
              <a:latin typeface="Calibri" pitchFamily="34" charset="0"/>
            </a:endParaRPr>
          </a:p>
        </p:txBody>
      </p:sp>
      <p:cxnSp>
        <p:nvCxnSpPr>
          <p:cNvPr id="30" name="Straight Arrow Connector 29"/>
          <p:cNvCxnSpPr/>
          <p:nvPr/>
        </p:nvCxnSpPr>
        <p:spPr>
          <a:xfrm>
            <a:off x="2028504" y="4012003"/>
            <a:ext cx="0" cy="427313"/>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477536" y="2587927"/>
            <a:ext cx="0" cy="540844"/>
          </a:xfrm>
          <a:prstGeom prst="straightConnector1">
            <a:avLst/>
          </a:prstGeom>
          <a:ln w="666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173788" y="5404258"/>
            <a:ext cx="0" cy="540844"/>
          </a:xfrm>
          <a:prstGeom prst="straightConnector1">
            <a:avLst/>
          </a:prstGeom>
          <a:ln w="666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65872" y="3076704"/>
            <a:ext cx="576064" cy="748988"/>
          </a:xfrm>
          <a:prstGeom prst="rect">
            <a:avLst/>
          </a:prstGeom>
          <a:noFill/>
        </p:spPr>
        <p:txBody>
          <a:bodyPr wrap="square" rtlCol="0">
            <a:spAutoFit/>
          </a:bodyPr>
          <a:lstStyle/>
          <a:p>
            <a:r>
              <a:rPr lang="en-GB" sz="4267" b="1" dirty="0">
                <a:solidFill>
                  <a:schemeClr val="bg1"/>
                </a:solidFill>
                <a:latin typeface="Rockwell" pitchFamily="18" charset="0"/>
              </a:rPr>
              <a:t>1</a:t>
            </a:r>
          </a:p>
        </p:txBody>
      </p:sp>
      <p:sp>
        <p:nvSpPr>
          <p:cNvPr id="35" name="TextBox 34"/>
          <p:cNvSpPr txBox="1"/>
          <p:nvPr/>
        </p:nvSpPr>
        <p:spPr>
          <a:xfrm>
            <a:off x="8135973" y="1463308"/>
            <a:ext cx="576064" cy="748988"/>
          </a:xfrm>
          <a:prstGeom prst="rect">
            <a:avLst/>
          </a:prstGeom>
          <a:noFill/>
        </p:spPr>
        <p:txBody>
          <a:bodyPr wrap="square" rtlCol="0">
            <a:spAutoFit/>
          </a:bodyPr>
          <a:lstStyle/>
          <a:p>
            <a:r>
              <a:rPr lang="en-GB" sz="4267" b="1" dirty="0">
                <a:solidFill>
                  <a:schemeClr val="bg1"/>
                </a:solidFill>
                <a:latin typeface="Rockwell" pitchFamily="18" charset="0"/>
              </a:rPr>
              <a:t>2</a:t>
            </a:r>
          </a:p>
        </p:txBody>
      </p:sp>
      <p:sp>
        <p:nvSpPr>
          <p:cNvPr id="36" name="TextBox 35"/>
          <p:cNvSpPr txBox="1"/>
          <p:nvPr/>
        </p:nvSpPr>
        <p:spPr>
          <a:xfrm>
            <a:off x="5842842" y="4439316"/>
            <a:ext cx="576064" cy="748988"/>
          </a:xfrm>
          <a:prstGeom prst="rect">
            <a:avLst/>
          </a:prstGeom>
          <a:noFill/>
        </p:spPr>
        <p:txBody>
          <a:bodyPr wrap="square" rtlCol="0">
            <a:spAutoFit/>
          </a:bodyPr>
          <a:lstStyle/>
          <a:p>
            <a:r>
              <a:rPr lang="en-GB" sz="4267" b="1" dirty="0">
                <a:solidFill>
                  <a:schemeClr val="bg1"/>
                </a:solidFill>
                <a:latin typeface="Rockwell" pitchFamily="18" charset="0"/>
              </a:rPr>
              <a:t>3</a:t>
            </a:r>
          </a:p>
        </p:txBody>
      </p:sp>
      <p:sp>
        <p:nvSpPr>
          <p:cNvPr id="11" name="Rectangle 10"/>
          <p:cNvSpPr/>
          <p:nvPr/>
        </p:nvSpPr>
        <p:spPr>
          <a:xfrm>
            <a:off x="69748" y="5007624"/>
            <a:ext cx="3798236" cy="954107"/>
          </a:xfrm>
          <a:prstGeom prst="rect">
            <a:avLst/>
          </a:prstGeom>
        </p:spPr>
        <p:txBody>
          <a:bodyPr wrap="square">
            <a:spAutoFit/>
          </a:bodyPr>
          <a:lstStyle/>
          <a:p>
            <a:pPr marL="285750" lvl="0" indent="-285750">
              <a:buFont typeface="Arial" panose="020B0604020202020204" pitchFamily="34" charset="0"/>
              <a:buChar char="•"/>
            </a:pPr>
            <a:r>
              <a:rPr lang="en-US" sz="1400" b="1" dirty="0" smtClean="0"/>
              <a:t>Preferred language and literacy levels</a:t>
            </a:r>
          </a:p>
          <a:p>
            <a:pPr marL="285750" lvl="0" indent="-285750">
              <a:buFont typeface="Arial" panose="020B0604020202020204" pitchFamily="34" charset="0"/>
              <a:buChar char="•"/>
            </a:pPr>
            <a:r>
              <a:rPr lang="en-US" sz="1400" b="1" dirty="0" smtClean="0"/>
              <a:t>Match services to community needs</a:t>
            </a:r>
          </a:p>
          <a:p>
            <a:pPr marL="285750" lvl="0" indent="-285750">
              <a:buFont typeface="Arial" panose="020B0604020202020204" pitchFamily="34" charset="0"/>
              <a:buChar char="•"/>
            </a:pPr>
            <a:r>
              <a:rPr lang="en-US" sz="1400" b="1" dirty="0" smtClean="0"/>
              <a:t>Recruit where they are (barber shops, churches, schools, parks, etc.)</a:t>
            </a:r>
            <a:endParaRPr lang="en-US" sz="1400" b="1" dirty="0"/>
          </a:p>
        </p:txBody>
      </p:sp>
      <p:sp>
        <p:nvSpPr>
          <p:cNvPr id="12" name="Rectangle 11"/>
          <p:cNvSpPr/>
          <p:nvPr/>
        </p:nvSpPr>
        <p:spPr>
          <a:xfrm>
            <a:off x="6314062" y="5614226"/>
            <a:ext cx="6096000" cy="523220"/>
          </a:xfrm>
          <a:prstGeom prst="rect">
            <a:avLst/>
          </a:prstGeom>
        </p:spPr>
        <p:txBody>
          <a:bodyPr>
            <a:spAutoFit/>
          </a:bodyPr>
          <a:lstStyle/>
          <a:p>
            <a:pPr marL="285750" lvl="0" indent="-285750">
              <a:buFont typeface="Arial" panose="020B0604020202020204" pitchFamily="34" charset="0"/>
              <a:buChar char="•"/>
            </a:pPr>
            <a:r>
              <a:rPr lang="en-US" sz="1400" b="1" dirty="0" smtClean="0"/>
              <a:t>Hire staff who are accepting and non-judgmental</a:t>
            </a:r>
          </a:p>
          <a:p>
            <a:pPr marL="285750" lvl="0" indent="-285750">
              <a:buFont typeface="Arial" panose="020B0604020202020204" pitchFamily="34" charset="0"/>
              <a:buChar char="•"/>
            </a:pPr>
            <a:r>
              <a:rPr lang="en-US" sz="1400" b="1" dirty="0" smtClean="0"/>
              <a:t>Ensure staff connect to community</a:t>
            </a:r>
            <a:endParaRPr lang="en-US" sz="1400" b="1" dirty="0"/>
          </a:p>
        </p:txBody>
      </p:sp>
      <p:sp>
        <p:nvSpPr>
          <p:cNvPr id="13" name="Rectangle 12"/>
          <p:cNvSpPr/>
          <p:nvPr/>
        </p:nvSpPr>
        <p:spPr>
          <a:xfrm>
            <a:off x="7671232" y="3442299"/>
            <a:ext cx="4033087" cy="738664"/>
          </a:xfrm>
          <a:prstGeom prst="rect">
            <a:avLst/>
          </a:prstGeom>
        </p:spPr>
        <p:txBody>
          <a:bodyPr wrap="square">
            <a:spAutoFit/>
          </a:bodyPr>
          <a:lstStyle/>
          <a:p>
            <a:pPr marL="285750" lvl="0" indent="-285750">
              <a:buFont typeface="Arial" panose="020B0604020202020204" pitchFamily="34" charset="0"/>
              <a:buChar char="•"/>
            </a:pPr>
            <a:r>
              <a:rPr lang="en-US" sz="1400" b="1" dirty="0" smtClean="0"/>
              <a:t>Treat participants with dignity and respect</a:t>
            </a:r>
          </a:p>
          <a:p>
            <a:pPr marL="285750" lvl="0" indent="-285750">
              <a:buFont typeface="Arial" panose="020B0604020202020204" pitchFamily="34" charset="0"/>
              <a:buChar char="•"/>
            </a:pPr>
            <a:r>
              <a:rPr lang="en-US" sz="1400" b="1" dirty="0" smtClean="0"/>
              <a:t>Remove barriers to participation (transportation, child care, varied class times)</a:t>
            </a:r>
            <a:endParaRPr lang="en-US" sz="1400" b="1" dirty="0"/>
          </a:p>
        </p:txBody>
      </p:sp>
      <p:sp>
        <p:nvSpPr>
          <p:cNvPr id="18" name="Rectangle 17"/>
          <p:cNvSpPr/>
          <p:nvPr/>
        </p:nvSpPr>
        <p:spPr>
          <a:xfrm>
            <a:off x="149326" y="102434"/>
            <a:ext cx="5549500" cy="1661993"/>
          </a:xfrm>
          <a:prstGeom prst="rect">
            <a:avLst/>
          </a:prstGeom>
        </p:spPr>
        <p:txBody>
          <a:bodyPr wrap="square">
            <a:spAutoFit/>
          </a:bodyPr>
          <a:lstStyle/>
          <a:p>
            <a:pPr>
              <a:spcBef>
                <a:spcPct val="20000"/>
              </a:spcBef>
            </a:pPr>
            <a:r>
              <a:rPr lang="en-US" sz="2800" b="1" dirty="0">
                <a:solidFill>
                  <a:prstClr val="black"/>
                </a:solidFill>
                <a:latin typeface="Aharoni" panose="02010803020104030203" pitchFamily="2" charset="-79"/>
                <a:cs typeface="Aharoni" panose="02010803020104030203" pitchFamily="2" charset="-79"/>
              </a:rPr>
              <a:t>AVANCE best practices for engaging fathers</a:t>
            </a:r>
            <a:br>
              <a:rPr lang="en-US" sz="2800" b="1" dirty="0">
                <a:solidFill>
                  <a:prstClr val="black"/>
                </a:solidFill>
                <a:latin typeface="Aharoni" panose="02010803020104030203" pitchFamily="2" charset="-79"/>
                <a:cs typeface="Aharoni" panose="02010803020104030203" pitchFamily="2" charset="-79"/>
              </a:rPr>
            </a:br>
            <a:r>
              <a:rPr lang="en-US" b="1" dirty="0">
                <a:solidFill>
                  <a:prstClr val="black"/>
                </a:solidFill>
                <a:cs typeface="Aharoni" panose="02010803020104030203" pitchFamily="2" charset="-79"/>
              </a:rPr>
              <a:t>3,000 fathers served since 1998</a:t>
            </a:r>
            <a:r>
              <a:rPr lang="en-US" sz="2800" b="1" dirty="0">
                <a:solidFill>
                  <a:prstClr val="black"/>
                </a:solidFill>
                <a:cs typeface="Aharoni" panose="02010803020104030203" pitchFamily="2" charset="-79"/>
              </a:rPr>
              <a:t/>
            </a:r>
            <a:br>
              <a:rPr lang="en-US" sz="2800" b="1" dirty="0">
                <a:solidFill>
                  <a:prstClr val="black"/>
                </a:solidFill>
                <a:cs typeface="Aharoni" panose="02010803020104030203" pitchFamily="2" charset="-79"/>
              </a:rPr>
            </a:br>
            <a:endParaRPr lang="en-US" sz="2800" b="1" dirty="0">
              <a:solidFill>
                <a:prstClr val="black"/>
              </a:solidFill>
              <a:cs typeface="Aharoni" panose="02010803020104030203" pitchFamily="2" charset="-79"/>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416" y="-13064"/>
            <a:ext cx="6252584" cy="1038927"/>
          </a:xfrm>
          <a:prstGeom prst="rect">
            <a:avLst/>
          </a:prstGeom>
        </p:spPr>
      </p:pic>
      <p:sp>
        <p:nvSpPr>
          <p:cNvPr id="42" name="Rectangle 41"/>
          <p:cNvSpPr/>
          <p:nvPr/>
        </p:nvSpPr>
        <p:spPr>
          <a:xfrm>
            <a:off x="0" y="6611815"/>
            <a:ext cx="12203218" cy="2461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 y="6077505"/>
            <a:ext cx="2187388" cy="821995"/>
          </a:xfrm>
          <a:prstGeom prst="rect">
            <a:avLst/>
          </a:prstGeom>
          <a:effectLst>
            <a:softEdge rad="50800"/>
          </a:effectLst>
        </p:spPr>
      </p:pic>
    </p:spTree>
    <p:extLst>
      <p:ext uri="{BB962C8B-B14F-4D97-AF65-F5344CB8AC3E}">
        <p14:creationId xmlns:p14="http://schemas.microsoft.com/office/powerpoint/2010/main" val="159344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9227" y="12439"/>
            <a:ext cx="12203218" cy="68331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pic>
        <p:nvPicPr>
          <p:cNvPr id="2050" name="Picture 2" descr="http://www.amitekinfra.com/images/AR%20Roa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551881" y="-704566"/>
            <a:ext cx="3088239" cy="12192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820944"/>
            <a:ext cx="12192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49326" y="102434"/>
            <a:ext cx="5549500" cy="954107"/>
          </a:xfrm>
          <a:prstGeom prst="rect">
            <a:avLst/>
          </a:prstGeom>
        </p:spPr>
        <p:txBody>
          <a:bodyPr wrap="square">
            <a:spAutoFit/>
          </a:bodyPr>
          <a:lstStyle/>
          <a:p>
            <a:pPr>
              <a:spcBef>
                <a:spcPct val="20000"/>
              </a:spcBef>
            </a:pPr>
            <a:r>
              <a:rPr lang="en-GB" sz="2800" b="1" dirty="0">
                <a:solidFill>
                  <a:prstClr val="black"/>
                </a:solidFill>
                <a:latin typeface="Aharoni" panose="02010803020104030203" pitchFamily="2" charset="-79"/>
                <a:cs typeface="Aharoni" panose="02010803020104030203" pitchFamily="2" charset="-79"/>
              </a:rPr>
              <a:t>Road to improving child outcomes starts with the parent</a:t>
            </a:r>
            <a:endParaRPr lang="en-US" sz="2800" b="1" dirty="0">
              <a:solidFill>
                <a:prstClr val="black"/>
              </a:solidFill>
              <a:cs typeface="Aharoni" panose="02010803020104030203" pitchFamily="2" charset="-79"/>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570" b="13436"/>
          <a:stretch/>
        </p:blipFill>
        <p:spPr>
          <a:xfrm>
            <a:off x="3752028" y="1815353"/>
            <a:ext cx="6252584" cy="831068"/>
          </a:xfrm>
          <a:prstGeom prst="rect">
            <a:avLst/>
          </a:prstGeom>
        </p:spPr>
      </p:pic>
      <p:sp>
        <p:nvSpPr>
          <p:cNvPr id="9" name="Rectangle 8"/>
          <p:cNvSpPr/>
          <p:nvPr/>
        </p:nvSpPr>
        <p:spPr>
          <a:xfrm>
            <a:off x="6968047" y="2954978"/>
            <a:ext cx="3568655" cy="646331"/>
          </a:xfrm>
          <a:prstGeom prst="rect">
            <a:avLst/>
          </a:prstGeom>
        </p:spPr>
        <p:txBody>
          <a:bodyPr wrap="square">
            <a:spAutoFit/>
          </a:bodyPr>
          <a:lstStyle/>
          <a:p>
            <a:pPr marL="285750" indent="-285750">
              <a:buFont typeface="Wingdings" panose="05000000000000000000" pitchFamily="2" charset="2"/>
              <a:buChar char="q"/>
            </a:pPr>
            <a:r>
              <a:rPr lang="en-US" dirty="0" smtClean="0">
                <a:solidFill>
                  <a:schemeClr val="bg1"/>
                </a:solidFill>
              </a:rPr>
              <a:t>Toxic home environments affect children’s potential</a:t>
            </a:r>
            <a:endParaRPr lang="en-US" dirty="0">
              <a:solidFill>
                <a:schemeClr val="bg1"/>
              </a:solidFill>
            </a:endParaRPr>
          </a:p>
        </p:txBody>
      </p:sp>
      <p:sp>
        <p:nvSpPr>
          <p:cNvPr id="10" name="Rectangle 9"/>
          <p:cNvSpPr/>
          <p:nvPr/>
        </p:nvSpPr>
        <p:spPr>
          <a:xfrm>
            <a:off x="1394687" y="2954978"/>
            <a:ext cx="3425691" cy="646331"/>
          </a:xfrm>
          <a:prstGeom prst="rect">
            <a:avLst/>
          </a:prstGeom>
        </p:spPr>
        <p:txBody>
          <a:bodyPr wrap="square">
            <a:spAutoFit/>
          </a:bodyPr>
          <a:lstStyle/>
          <a:p>
            <a:pPr marL="285750" indent="-285750">
              <a:buFont typeface="Wingdings" panose="05000000000000000000" pitchFamily="2" charset="2"/>
              <a:buChar char="q"/>
            </a:pPr>
            <a:r>
              <a:rPr lang="en-US" dirty="0" smtClean="0">
                <a:solidFill>
                  <a:schemeClr val="bg1"/>
                </a:solidFill>
              </a:rPr>
              <a:t>Addressing needs of the adults in their lives is critical</a:t>
            </a:r>
          </a:p>
        </p:txBody>
      </p:sp>
      <p:pic>
        <p:nvPicPr>
          <p:cNvPr id="16" name="Picture 20" descr="http://thumbs.dreamstime.com/z/road-block-orange-isolated-white-background-416773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17" t="15990" r="19970" b="22638"/>
          <a:stretch/>
        </p:blipFill>
        <p:spPr bwMode="auto">
          <a:xfrm rot="752757" flipH="1">
            <a:off x="8968984" y="5246547"/>
            <a:ext cx="1137386" cy="852943"/>
          </a:xfrm>
          <a:prstGeom prst="rect">
            <a:avLst/>
          </a:prstGeom>
          <a:solidFill>
            <a:schemeClr val="bg1"/>
          </a:solidFill>
          <a:extLst/>
        </p:spPr>
      </p:pic>
      <p:pic>
        <p:nvPicPr>
          <p:cNvPr id="17" name="Picture 20" descr="http://thumbs.dreamstime.com/z/road-block-orange-isolated-white-background-4167731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17" t="15990" r="19970" b="22638"/>
          <a:stretch/>
        </p:blipFill>
        <p:spPr bwMode="auto">
          <a:xfrm rot="752757" flipH="1">
            <a:off x="10975230" y="4147907"/>
            <a:ext cx="1070003" cy="8024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618074">
            <a:off x="11080407" y="4349058"/>
            <a:ext cx="1474510" cy="400110"/>
          </a:xfrm>
          <a:prstGeom prst="rect">
            <a:avLst/>
          </a:prstGeom>
          <a:noFill/>
        </p:spPr>
        <p:txBody>
          <a:bodyPr wrap="square" rtlCol="0">
            <a:spAutoFit/>
          </a:bodyPr>
          <a:lstStyle/>
          <a:p>
            <a:r>
              <a:rPr lang="en-US" sz="2000" b="1" dirty="0" smtClean="0"/>
              <a:t>Abuse</a:t>
            </a:r>
            <a:endParaRPr lang="en-US" sz="2000" b="1" dirty="0"/>
          </a:p>
        </p:txBody>
      </p:sp>
      <p:sp>
        <p:nvSpPr>
          <p:cNvPr id="21" name="TextBox 20"/>
          <p:cNvSpPr txBox="1"/>
          <p:nvPr/>
        </p:nvSpPr>
        <p:spPr>
          <a:xfrm rot="820587">
            <a:off x="9039434" y="5560515"/>
            <a:ext cx="1474510" cy="369332"/>
          </a:xfrm>
          <a:prstGeom prst="rect">
            <a:avLst/>
          </a:prstGeom>
          <a:noFill/>
        </p:spPr>
        <p:txBody>
          <a:bodyPr wrap="square" rtlCol="0">
            <a:spAutoFit/>
          </a:bodyPr>
          <a:lstStyle/>
          <a:p>
            <a:r>
              <a:rPr lang="en-US" b="1" dirty="0" smtClean="0"/>
              <a:t>Neglect</a:t>
            </a:r>
            <a:endParaRPr lang="en-US" b="1" dirty="0"/>
          </a:p>
        </p:txBody>
      </p:sp>
      <p:pic>
        <p:nvPicPr>
          <p:cNvPr id="24" name="Picture 2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487705" y="4184853"/>
            <a:ext cx="2512701" cy="191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0" descr="http://thumbs.dreamstime.com/z/road-block-orange-isolated-white-background-416773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17" t="15990" r="19970" b="22638"/>
          <a:stretch/>
        </p:blipFill>
        <p:spPr bwMode="auto">
          <a:xfrm rot="752757" flipH="1">
            <a:off x="7125561" y="3982727"/>
            <a:ext cx="1137386" cy="852943"/>
          </a:xfrm>
          <a:prstGeom prst="rect">
            <a:avLst/>
          </a:prstGeom>
          <a:solidFill>
            <a:schemeClr val="bg1"/>
          </a:solidFill>
          <a:extLst/>
        </p:spPr>
      </p:pic>
      <p:sp>
        <p:nvSpPr>
          <p:cNvPr id="19" name="TextBox 18"/>
          <p:cNvSpPr txBox="1"/>
          <p:nvPr/>
        </p:nvSpPr>
        <p:spPr>
          <a:xfrm rot="735526">
            <a:off x="7252196" y="4193250"/>
            <a:ext cx="1474510" cy="400110"/>
          </a:xfrm>
          <a:prstGeom prst="rect">
            <a:avLst/>
          </a:prstGeom>
          <a:noFill/>
        </p:spPr>
        <p:txBody>
          <a:bodyPr wrap="square" rtlCol="0">
            <a:spAutoFit/>
          </a:bodyPr>
          <a:lstStyle/>
          <a:p>
            <a:r>
              <a:rPr lang="en-US" sz="2000" b="1" dirty="0" smtClean="0"/>
              <a:t>Poverty</a:t>
            </a:r>
            <a:endParaRPr lang="en-US" sz="2000" b="1" dirty="0"/>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4612" y="0"/>
            <a:ext cx="2187388" cy="821995"/>
          </a:xfrm>
          <a:prstGeom prst="rect">
            <a:avLst/>
          </a:prstGeom>
          <a:effectLst>
            <a:softEdge rad="50800"/>
          </a:effectLst>
        </p:spPr>
      </p:pic>
    </p:spTree>
    <p:extLst>
      <p:ext uri="{BB962C8B-B14F-4D97-AF65-F5344CB8AC3E}">
        <p14:creationId xmlns:p14="http://schemas.microsoft.com/office/powerpoint/2010/main" val="98145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kulturekritic.com/wp-content/uploads/2014/04/20/stu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15174"/>
          <a:stretch/>
        </p:blipFill>
        <p:spPr bwMode="auto">
          <a:xfrm>
            <a:off x="0" y="1"/>
            <a:ext cx="12192000" cy="68848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12192000" cy="6884894"/>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 y="1984032"/>
            <a:ext cx="12192000" cy="1701703"/>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2209801" y="1842256"/>
            <a:ext cx="7772400" cy="20415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bg1"/>
                </a:solidFill>
              </a:rPr>
              <a:t/>
            </a:r>
            <a:br>
              <a:rPr lang="en-US" b="1" dirty="0" smtClean="0">
                <a:solidFill>
                  <a:schemeClr val="bg1"/>
                </a:solidFill>
              </a:rPr>
            </a:br>
            <a:r>
              <a:rPr lang="en-US" sz="2400" b="1" dirty="0" smtClean="0">
                <a:solidFill>
                  <a:schemeClr val="bg1"/>
                </a:solidFill>
              </a:rPr>
              <a:t>Dr. Allen McCray, </a:t>
            </a:r>
            <a:br>
              <a:rPr lang="en-US" sz="2400" b="1" dirty="0" smtClean="0">
                <a:solidFill>
                  <a:schemeClr val="bg1"/>
                </a:solidFill>
              </a:rPr>
            </a:br>
            <a:r>
              <a:rPr lang="en-US" sz="2400" b="1" dirty="0" smtClean="0">
                <a:solidFill>
                  <a:schemeClr val="bg1"/>
                </a:solidFill>
              </a:rPr>
              <a:t>President &amp; Founder of Life Impact, </a:t>
            </a:r>
          </a:p>
          <a:p>
            <a:pPr algn="ctr"/>
            <a:r>
              <a:rPr lang="en-US" sz="2400" b="1" dirty="0" smtClean="0">
                <a:solidFill>
                  <a:schemeClr val="bg1"/>
                </a:solidFill>
              </a:rPr>
              <a:t>San Juan, Puerto Rico</a:t>
            </a:r>
          </a:p>
          <a:p>
            <a:pPr algn="ctr"/>
            <a:r>
              <a:rPr lang="en-US" sz="2400" b="1" dirty="0" smtClean="0">
                <a:solidFill>
                  <a:schemeClr val="bg1"/>
                </a:solidFill>
              </a:rPr>
              <a:t>Phoenix, Arizona</a:t>
            </a:r>
          </a:p>
          <a:p>
            <a:pPr algn="ctr"/>
            <a:endParaRPr lang="en-US" sz="2400" b="1" dirty="0">
              <a:solidFill>
                <a:schemeClr val="bg1"/>
              </a:solidFill>
            </a:endParaRPr>
          </a:p>
        </p:txBody>
      </p:sp>
      <p:pic>
        <p:nvPicPr>
          <p:cNvPr id="6" name="Logo.jpg"/>
          <p:cNvPicPr/>
          <p:nvPr/>
        </p:nvPicPr>
        <p:blipFill>
          <a:blip r:embed="rId3">
            <a:extLst/>
          </a:blip>
          <a:stretch>
            <a:fillRect/>
          </a:stretch>
        </p:blipFill>
        <p:spPr>
          <a:xfrm>
            <a:off x="1" y="1984032"/>
            <a:ext cx="3562065" cy="1458415"/>
          </a:xfrm>
          <a:prstGeom prst="rect">
            <a:avLst/>
          </a:prstGeom>
          <a:ln w="25400">
            <a:round/>
          </a:ln>
        </p:spPr>
      </p:pic>
    </p:spTree>
    <p:extLst>
      <p:ext uri="{BB962C8B-B14F-4D97-AF65-F5344CB8AC3E}">
        <p14:creationId xmlns:p14="http://schemas.microsoft.com/office/powerpoint/2010/main" val="3145126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01308"/>
            <a:ext cx="3502855" cy="323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http://d39ya49a1fwv14.cloudfront.net/wp-content/uploads/2014/01/black-children-in-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132" y="3667667"/>
            <a:ext cx="4890868" cy="3171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hecontributor.com/sites/default/files/breaking-news/2014/05/class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626" y="3610392"/>
            <a:ext cx="4345506" cy="3228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Graphics\Graphics\cap-&amp;-gown-grad.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9772"/>
          <a:stretch/>
        </p:blipFill>
        <p:spPr bwMode="auto">
          <a:xfrm>
            <a:off x="0" y="3167087"/>
            <a:ext cx="2940148" cy="36909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820944"/>
            <a:ext cx="12192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47800" y="148101"/>
            <a:ext cx="5549500" cy="646331"/>
          </a:xfrm>
          <a:prstGeom prst="rect">
            <a:avLst/>
          </a:prstGeom>
        </p:spPr>
        <p:txBody>
          <a:bodyPr wrap="square">
            <a:spAutoFit/>
          </a:bodyPr>
          <a:lstStyle/>
          <a:p>
            <a:pPr>
              <a:spcBef>
                <a:spcPct val="20000"/>
              </a:spcBef>
            </a:pPr>
            <a:r>
              <a:rPr lang="en-GB" sz="3600" b="1" dirty="0">
                <a:solidFill>
                  <a:prstClr val="black"/>
                </a:solidFill>
                <a:latin typeface="Aharoni" panose="02010803020104030203" pitchFamily="2" charset="-79"/>
                <a:cs typeface="Aharoni" panose="02010803020104030203" pitchFamily="2" charset="-79"/>
              </a:rPr>
              <a:t>There is still hope...</a:t>
            </a:r>
            <a:endParaRPr lang="en-US" sz="3600" b="1" dirty="0">
              <a:solidFill>
                <a:prstClr val="black"/>
              </a:solidFill>
              <a:cs typeface="Aharoni" panose="02010803020104030203" pitchFamily="2" charset="-79"/>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8028" b="14791"/>
          <a:stretch/>
        </p:blipFill>
        <p:spPr>
          <a:xfrm>
            <a:off x="3288426" y="2019084"/>
            <a:ext cx="6252584" cy="801859"/>
          </a:xfrm>
          <a:prstGeom prst="rect">
            <a:avLst/>
          </a:prstGeom>
        </p:spPr>
      </p:pic>
      <p:sp>
        <p:nvSpPr>
          <p:cNvPr id="9" name="Rectangle 8"/>
          <p:cNvSpPr/>
          <p:nvPr/>
        </p:nvSpPr>
        <p:spPr>
          <a:xfrm>
            <a:off x="7150927" y="2677979"/>
            <a:ext cx="3568655" cy="923330"/>
          </a:xfrm>
          <a:prstGeom prst="rect">
            <a:avLst/>
          </a:prstGeom>
        </p:spPr>
        <p:txBody>
          <a:bodyPr wrap="square">
            <a:spAutoFit/>
          </a:bodyPr>
          <a:lstStyle/>
          <a:p>
            <a:pPr marL="285750" indent="-285750">
              <a:buFont typeface="Wingdings" panose="05000000000000000000" pitchFamily="2" charset="2"/>
              <a:buChar char="q"/>
            </a:pPr>
            <a:endParaRPr lang="en-GB" dirty="0" smtClean="0">
              <a:solidFill>
                <a:schemeClr val="bg1"/>
              </a:solidFill>
            </a:endParaRPr>
          </a:p>
          <a:p>
            <a:pPr marL="285750" indent="-285750">
              <a:buFont typeface="Wingdings" panose="05000000000000000000" pitchFamily="2" charset="2"/>
              <a:buChar char="q"/>
            </a:pPr>
            <a:r>
              <a:rPr lang="en-GB" dirty="0" smtClean="0">
                <a:solidFill>
                  <a:schemeClr val="bg1"/>
                </a:solidFill>
              </a:rPr>
              <a:t>Strengthen capacity of everyone who interacts   with the child</a:t>
            </a:r>
          </a:p>
        </p:txBody>
      </p:sp>
      <p:sp>
        <p:nvSpPr>
          <p:cNvPr id="10" name="Rectangle 9"/>
          <p:cNvSpPr/>
          <p:nvPr/>
        </p:nvSpPr>
        <p:spPr>
          <a:xfrm>
            <a:off x="1394687" y="2954978"/>
            <a:ext cx="4283822" cy="1200329"/>
          </a:xfrm>
          <a:prstGeom prst="rect">
            <a:avLst/>
          </a:prstGeom>
        </p:spPr>
        <p:txBody>
          <a:bodyPr wrap="square">
            <a:spAutoFit/>
          </a:bodyPr>
          <a:lstStyle/>
          <a:p>
            <a:pPr marL="285750" indent="-285750">
              <a:buFont typeface="Wingdings" panose="05000000000000000000" pitchFamily="2" charset="2"/>
              <a:buChar char="q"/>
            </a:pPr>
            <a:r>
              <a:rPr lang="en-GB" dirty="0" smtClean="0">
                <a:solidFill>
                  <a:schemeClr val="bg1"/>
                </a:solidFill>
              </a:rPr>
              <a:t>Skill proficiency (executive function) doesn’t fully mature until ages 25-30</a:t>
            </a:r>
          </a:p>
          <a:p>
            <a:pPr marL="285750" indent="-285750">
              <a:buFont typeface="Wingdings" panose="05000000000000000000" pitchFamily="2" charset="2"/>
              <a:buChar char="q"/>
            </a:pPr>
            <a:endParaRPr lang="en-GB" dirty="0" smtClean="0">
              <a:solidFill>
                <a:schemeClr val="bg1"/>
              </a:solidFill>
            </a:endParaRPr>
          </a:p>
          <a:p>
            <a:pPr marL="285750" indent="-285750">
              <a:buFont typeface="Wingdings" panose="05000000000000000000" pitchFamily="2" charset="2"/>
              <a:buChar char="q"/>
            </a:pPr>
            <a:endParaRPr lang="en-GB" dirty="0" smtClean="0">
              <a:solidFill>
                <a:schemeClr val="bg1"/>
              </a:solidFill>
            </a:endParaRPr>
          </a:p>
        </p:txBody>
      </p:sp>
      <p:sp>
        <p:nvSpPr>
          <p:cNvPr id="14" name="Rectangle 13"/>
          <p:cNvSpPr/>
          <p:nvPr/>
        </p:nvSpPr>
        <p:spPr>
          <a:xfrm>
            <a:off x="0" y="6611815"/>
            <a:ext cx="12203218" cy="2461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12" y="0"/>
            <a:ext cx="2187388" cy="821995"/>
          </a:xfrm>
          <a:prstGeom prst="rect">
            <a:avLst/>
          </a:prstGeom>
          <a:effectLst>
            <a:softEdge rad="50800"/>
          </a:effectLst>
        </p:spPr>
      </p:pic>
    </p:spTree>
    <p:extLst>
      <p:ext uri="{BB962C8B-B14F-4D97-AF65-F5344CB8AC3E}">
        <p14:creationId xmlns:p14="http://schemas.microsoft.com/office/powerpoint/2010/main" val="1450068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motionatpeek.files.wordpress.com/2014/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929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12192000" cy="656961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385" y="2103614"/>
            <a:ext cx="3924887" cy="350285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3298"/>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93422" y="279569"/>
            <a:ext cx="7120860" cy="1077218"/>
          </a:xfrm>
          <a:prstGeom prst="rect">
            <a:avLst/>
          </a:prstGeom>
        </p:spPr>
        <p:txBody>
          <a:bodyPr wrap="none">
            <a:spAutoFit/>
          </a:bodyPr>
          <a:lstStyle/>
          <a:p>
            <a:r>
              <a:rPr lang="en-US" sz="3200" dirty="0" smtClean="0">
                <a:solidFill>
                  <a:schemeClr val="tx2"/>
                </a:solidFill>
                <a:latin typeface="Aharoni" panose="02010803020104030203" pitchFamily="2" charset="-79"/>
                <a:cs typeface="Aharoni" panose="02010803020104030203" pitchFamily="2" charset="-79"/>
              </a:rPr>
              <a:t>Improving Child Outcomes Through </a:t>
            </a:r>
          </a:p>
          <a:p>
            <a:r>
              <a:rPr lang="en-US" sz="3200" dirty="0" smtClean="0">
                <a:solidFill>
                  <a:schemeClr val="tx2"/>
                </a:solidFill>
                <a:latin typeface="Aharoni" panose="02010803020104030203" pitchFamily="2" charset="-79"/>
                <a:cs typeface="Aharoni" panose="02010803020104030203" pitchFamily="2" charset="-79"/>
              </a:rPr>
              <a:t>Fatherhood Programs</a:t>
            </a:r>
            <a:endParaRPr lang="en-GB" sz="3200" dirty="0">
              <a:latin typeface="Aharoni" panose="02010803020104030203" pitchFamily="2" charset="-79"/>
              <a:cs typeface="Aharoni" panose="02010803020104030203" pitchFamily="2" charset="-79"/>
            </a:endParaRPr>
          </a:p>
        </p:txBody>
      </p:sp>
      <p:sp>
        <p:nvSpPr>
          <p:cNvPr id="3" name="Rectangle 2"/>
          <p:cNvSpPr/>
          <p:nvPr/>
        </p:nvSpPr>
        <p:spPr>
          <a:xfrm>
            <a:off x="1128157" y="2516214"/>
            <a:ext cx="3465342" cy="2677656"/>
          </a:xfrm>
          <a:prstGeom prst="rect">
            <a:avLst/>
          </a:prstGeom>
        </p:spPr>
        <p:txBody>
          <a:bodyPr wrap="square">
            <a:spAutoFit/>
          </a:bodyPr>
          <a:lstStyle/>
          <a:p>
            <a:pPr algn="ctr"/>
            <a:r>
              <a:rPr lang="en-US" sz="2800" b="1" dirty="0">
                <a:solidFill>
                  <a:schemeClr val="bg1"/>
                </a:solidFill>
              </a:rPr>
              <a:t>ACF Region 9</a:t>
            </a:r>
          </a:p>
          <a:p>
            <a:pPr algn="ctr"/>
            <a:r>
              <a:rPr lang="en-US" sz="2800" b="1" dirty="0">
                <a:solidFill>
                  <a:schemeClr val="bg1"/>
                </a:solidFill>
              </a:rPr>
              <a:t>Bob Garcia</a:t>
            </a:r>
          </a:p>
          <a:p>
            <a:pPr algn="ctr"/>
            <a:r>
              <a:rPr lang="en-US" sz="2800" b="1" dirty="0">
                <a:solidFill>
                  <a:schemeClr val="bg1"/>
                </a:solidFill>
              </a:rPr>
              <a:t>Regional Administrator</a:t>
            </a:r>
          </a:p>
          <a:p>
            <a:pPr algn="ctr"/>
            <a:endParaRPr lang="en-US" sz="2800" b="1" dirty="0">
              <a:solidFill>
                <a:schemeClr val="bg1"/>
              </a:solidFill>
            </a:endParaRPr>
          </a:p>
          <a:p>
            <a:pPr algn="ctr"/>
            <a:r>
              <a:rPr lang="en-US" sz="2800" b="1" dirty="0">
                <a:solidFill>
                  <a:schemeClr val="bg1"/>
                </a:solidFill>
              </a:rPr>
              <a:t>February 17, 2016</a:t>
            </a:r>
          </a:p>
        </p:txBody>
      </p:sp>
      <p:pic>
        <p:nvPicPr>
          <p:cNvPr id="17410" name="Picture 2" descr="http://www.blogcdn.com/www.bvblackspin.com/media/2011/04/black-mom-3-kids-250x250.jpg"/>
          <p:cNvPicPr>
            <a:picLocks noChangeAspect="1" noChangeArrowheads="1"/>
          </p:cNvPicPr>
          <p:nvPr/>
        </p:nvPicPr>
        <p:blipFill rotWithShape="1">
          <a:blip r:embed="rId3">
            <a:extLst>
              <a:ext uri="{28A0092B-C50C-407E-A947-70E740481C1C}">
                <a14:useLocalDpi xmlns:a14="http://schemas.microsoft.com/office/drawing/2010/main" val="0"/>
              </a:ext>
            </a:extLst>
          </a:blip>
          <a:srcRect b="5827"/>
          <a:stretch/>
        </p:blipFill>
        <p:spPr bwMode="auto">
          <a:xfrm>
            <a:off x="6856729" y="1399364"/>
            <a:ext cx="4214545" cy="4207106"/>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35849" t="72512" r="45362" b="18559"/>
          <a:stretch/>
        </p:blipFill>
        <p:spPr>
          <a:xfrm>
            <a:off x="0" y="6328104"/>
            <a:ext cx="2077616" cy="555088"/>
          </a:xfrm>
          <a:prstGeom prst="rect">
            <a:avLst/>
          </a:prstGeom>
          <a:effectLst>
            <a:softEdge rad="508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855486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fncf.org/wp-content/uploads/2015/07/4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569"/>
            <a:ext cx="6358597" cy="2660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motionatpeek.files.wordpress.com/2014/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544" y="4083198"/>
            <a:ext cx="5942456" cy="27748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2161551"/>
            <a:ext cx="12192001" cy="2082018"/>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 y="6353298"/>
            <a:ext cx="12192003"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56130" y="2260435"/>
            <a:ext cx="4648916" cy="1508105"/>
          </a:xfrm>
          <a:prstGeom prst="rect">
            <a:avLst/>
          </a:prstGeom>
        </p:spPr>
        <p:txBody>
          <a:bodyPr wrap="square">
            <a:spAutoFit/>
          </a:bodyPr>
          <a:lstStyle/>
          <a:p>
            <a:pPr marL="457200" lvl="2" indent="-457200" algn="just">
              <a:spcBef>
                <a:spcPts val="580"/>
              </a:spcBef>
              <a:buClr>
                <a:schemeClr val="accent1"/>
              </a:buClr>
              <a:buFont typeface="Wingdings" panose="05000000000000000000" pitchFamily="2" charset="2"/>
              <a:buChar char="v"/>
            </a:pPr>
            <a:r>
              <a:rPr lang="en-US" sz="2000" b="1" dirty="0">
                <a:solidFill>
                  <a:srgbClr val="CD333B"/>
                </a:solidFill>
              </a:rPr>
              <a:t>Region 9</a:t>
            </a:r>
            <a:r>
              <a:rPr lang="en-US" sz="2000" b="1" dirty="0">
                <a:solidFill>
                  <a:schemeClr val="bg1"/>
                </a:solidFill>
              </a:rPr>
              <a:t>:  </a:t>
            </a:r>
            <a:r>
              <a:rPr lang="en-US" dirty="0">
                <a:solidFill>
                  <a:schemeClr val="bg1"/>
                </a:solidFill>
              </a:rPr>
              <a:t>Arizona, California, Hawaii, Nevada, American Samoa, Commonwealth of the Northern Mariana Islands, Federated States of Micronesia, Guam, Marshall Islands, and Republic of Palau</a:t>
            </a:r>
            <a:r>
              <a:rPr lang="en-US" dirty="0" smtClean="0">
                <a:solidFill>
                  <a:schemeClr val="bg1"/>
                </a:solidFill>
              </a:rPr>
              <a:t>.</a:t>
            </a:r>
            <a:endParaRPr lang="en-US" dirty="0">
              <a:solidFill>
                <a:schemeClr val="bg1"/>
              </a:solidFill>
            </a:endParaRPr>
          </a:p>
        </p:txBody>
      </p:sp>
      <p:sp>
        <p:nvSpPr>
          <p:cNvPr id="3" name="Rectangle 2"/>
          <p:cNvSpPr/>
          <p:nvPr/>
        </p:nvSpPr>
        <p:spPr>
          <a:xfrm>
            <a:off x="240520" y="-38505"/>
            <a:ext cx="8959750" cy="1569660"/>
          </a:xfrm>
          <a:prstGeom prst="rect">
            <a:avLst/>
          </a:prstGeom>
        </p:spPr>
        <p:txBody>
          <a:bodyPr wrap="square">
            <a:spAutoFit/>
          </a:bodyPr>
          <a:lstStyle/>
          <a:p>
            <a:r>
              <a:rPr lang="en-US" sz="2800" b="1" dirty="0">
                <a:solidFill>
                  <a:srgbClr val="7030A0"/>
                </a:solidFill>
                <a:latin typeface="Aharoni" panose="02010803020104030203" pitchFamily="2" charset="-79"/>
                <a:cs typeface="Aharoni" panose="02010803020104030203" pitchFamily="2" charset="-79"/>
              </a:rPr>
              <a:t>Region </a:t>
            </a:r>
            <a:r>
              <a:rPr lang="en-US" sz="4000" b="1" dirty="0">
                <a:solidFill>
                  <a:srgbClr val="7030A0"/>
                </a:solidFill>
                <a:latin typeface="Aharoni" panose="02010803020104030203" pitchFamily="2" charset="-79"/>
                <a:cs typeface="Aharoni" panose="02010803020104030203" pitchFamily="2" charset="-79"/>
              </a:rPr>
              <a:t>9</a:t>
            </a:r>
            <a:r>
              <a:rPr lang="en-US" sz="2800" b="1" dirty="0">
                <a:solidFill>
                  <a:srgbClr val="7030A0"/>
                </a:solidFill>
                <a:latin typeface="Aharoni" panose="02010803020104030203" pitchFamily="2" charset="-79"/>
                <a:cs typeface="Aharoni" panose="02010803020104030203" pitchFamily="2" charset="-79"/>
              </a:rPr>
              <a:t/>
            </a:r>
            <a:br>
              <a:rPr lang="en-US" sz="2800" b="1" dirty="0">
                <a:solidFill>
                  <a:srgbClr val="7030A0"/>
                </a:solidFill>
                <a:latin typeface="Aharoni" panose="02010803020104030203" pitchFamily="2" charset="-79"/>
                <a:cs typeface="Aharoni" panose="02010803020104030203" pitchFamily="2" charset="-79"/>
              </a:rPr>
            </a:br>
            <a:r>
              <a:rPr lang="en-US" sz="2800" b="1" dirty="0">
                <a:solidFill>
                  <a:srgbClr val="7030A0"/>
                </a:solidFill>
                <a:latin typeface="Aharoni" panose="02010803020104030203" pitchFamily="2" charset="-79"/>
                <a:cs typeface="Aharoni" panose="02010803020104030203" pitchFamily="2" charset="-79"/>
              </a:rPr>
              <a:t>The U.S. Department of Health and Human Services</a:t>
            </a:r>
            <a:br>
              <a:rPr lang="en-US" sz="2800" b="1" dirty="0">
                <a:solidFill>
                  <a:srgbClr val="7030A0"/>
                </a:solidFill>
                <a:latin typeface="Aharoni" panose="02010803020104030203" pitchFamily="2" charset="-79"/>
                <a:cs typeface="Aharoni" panose="02010803020104030203" pitchFamily="2" charset="-79"/>
              </a:rPr>
            </a:br>
            <a:r>
              <a:rPr lang="en-US" sz="2800" b="1" dirty="0">
                <a:solidFill>
                  <a:srgbClr val="7030A0"/>
                </a:solidFill>
                <a:latin typeface="Aharoni" panose="02010803020104030203" pitchFamily="2" charset="-79"/>
                <a:cs typeface="Aharoni" panose="02010803020104030203" pitchFamily="2" charset="-79"/>
              </a:rPr>
              <a:t>Administration for Children and Families (ACF) </a:t>
            </a:r>
            <a:endParaRPr lang="en-GB" sz="2800" dirty="0">
              <a:solidFill>
                <a:srgbClr val="7030A0"/>
              </a:solidFill>
              <a:latin typeface="Aharoni" panose="02010803020104030203" pitchFamily="2" charset="-79"/>
              <a:cs typeface="Aharoni" panose="02010803020104030203" pitchFamily="2" charset="-79"/>
            </a:endParaRPr>
          </a:p>
        </p:txBody>
      </p:sp>
      <p:sp>
        <p:nvSpPr>
          <p:cNvPr id="5" name="Rectangle 4"/>
          <p:cNvSpPr/>
          <p:nvPr/>
        </p:nvSpPr>
        <p:spPr>
          <a:xfrm>
            <a:off x="5953922" y="2260435"/>
            <a:ext cx="5867629" cy="1785104"/>
          </a:xfrm>
          <a:prstGeom prst="rect">
            <a:avLst/>
          </a:prstGeom>
        </p:spPr>
        <p:txBody>
          <a:bodyPr wrap="square">
            <a:spAutoFit/>
          </a:bodyPr>
          <a:lstStyle/>
          <a:p>
            <a:pPr marL="342900" lvl="2" indent="-342900" algn="just">
              <a:spcBef>
                <a:spcPts val="580"/>
              </a:spcBef>
              <a:buClr>
                <a:schemeClr val="accent1"/>
              </a:buClr>
              <a:buFont typeface="Wingdings" panose="05000000000000000000" pitchFamily="2" charset="2"/>
              <a:buChar char="v"/>
            </a:pPr>
            <a:r>
              <a:rPr lang="en-US" sz="2000" b="1" dirty="0">
                <a:solidFill>
                  <a:srgbClr val="CD333B"/>
                </a:solidFill>
              </a:rPr>
              <a:t>What we do</a:t>
            </a:r>
            <a:r>
              <a:rPr lang="en-US" sz="2000" b="1" dirty="0">
                <a:solidFill>
                  <a:schemeClr val="bg1"/>
                </a:solidFill>
              </a:rPr>
              <a:t>:  </a:t>
            </a:r>
            <a:r>
              <a:rPr lang="en-US" dirty="0">
                <a:solidFill>
                  <a:schemeClr val="bg1"/>
                </a:solidFill>
              </a:rPr>
              <a:t>ACF includes the broad range of federal programs that address the needs of children and families. These programs are at the heart of the federal effort to strengthen families and help all children succeed by bringing new ideas, insights and leadership on issues that impact the lives of all Americans</a:t>
            </a:r>
            <a:r>
              <a:rPr lang="en-US" dirty="0">
                <a:solidFill>
                  <a:schemeClr val="tx1">
                    <a:lumMod val="65000"/>
                    <a:lumOff val="35000"/>
                  </a:schemeClr>
                </a:solidFill>
              </a:rPr>
              <a:t>.</a:t>
            </a:r>
            <a:endParaRPr lang="en-US" b="1" dirty="0">
              <a:solidFill>
                <a:schemeClr val="tx1">
                  <a:lumMod val="65000"/>
                  <a:lumOff val="35000"/>
                </a:schemeClr>
              </a:solidFill>
            </a:endParaRPr>
          </a:p>
        </p:txBody>
      </p:sp>
      <p:pic>
        <p:nvPicPr>
          <p:cNvPr id="11" name="Picture 10"/>
          <p:cNvPicPr>
            <a:picLocks noChangeAspect="1"/>
          </p:cNvPicPr>
          <p:nvPr/>
        </p:nvPicPr>
        <p:blipFill rotWithShape="1">
          <a:blip r:embed="rId4"/>
          <a:srcRect l="35849" t="72512" r="45362" b="18559"/>
          <a:stretch/>
        </p:blipFill>
        <p:spPr>
          <a:xfrm>
            <a:off x="-1" y="6349348"/>
            <a:ext cx="2077616" cy="555088"/>
          </a:xfrm>
          <a:prstGeom prst="rect">
            <a:avLst/>
          </a:prstGeom>
          <a:effectLst>
            <a:softEdge rad="508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3379388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ochadad.com/app/uploads/2015/06/black-father.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90"/>
          <a:stretch/>
        </p:blipFill>
        <p:spPr bwMode="auto">
          <a:xfrm>
            <a:off x="0" y="-23677"/>
            <a:ext cx="12192000" cy="69237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23151"/>
            <a:ext cx="12192000" cy="6909177"/>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01431" y="175949"/>
            <a:ext cx="6123583" cy="1077218"/>
          </a:xfrm>
          <a:prstGeom prst="rect">
            <a:avLst/>
          </a:prstGeom>
        </p:spPr>
        <p:txBody>
          <a:bodyPr wrap="square">
            <a:spAutoFit/>
          </a:bodyPr>
          <a:lstStyle/>
          <a:p>
            <a:r>
              <a:rPr lang="en-GB" sz="3200" b="1" dirty="0">
                <a:solidFill>
                  <a:srgbClr val="7030A0"/>
                </a:solidFill>
                <a:latin typeface="Aharoni" panose="02010803020104030203" pitchFamily="2" charset="-79"/>
                <a:cs typeface="Aharoni" panose="02010803020104030203" pitchFamily="2" charset="-79"/>
              </a:rPr>
              <a:t>ACF Programs that Connect Fathers to Children</a:t>
            </a:r>
            <a:endParaRPr lang="en-GB" sz="3200" dirty="0">
              <a:solidFill>
                <a:srgbClr val="7030A0"/>
              </a:solidFill>
              <a:latin typeface="Aharoni" panose="02010803020104030203" pitchFamily="2" charset="-79"/>
              <a:cs typeface="Aharoni" panose="02010803020104030203" pitchFamily="2" charset="-79"/>
            </a:endParaRPr>
          </a:p>
        </p:txBody>
      </p:sp>
      <p:sp>
        <p:nvSpPr>
          <p:cNvPr id="6" name="Pentagon 5"/>
          <p:cNvSpPr/>
          <p:nvPr/>
        </p:nvSpPr>
        <p:spPr>
          <a:xfrm rot="5400000">
            <a:off x="6608859" y="-45936"/>
            <a:ext cx="762004" cy="853877"/>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Rectangle 6"/>
          <p:cNvSpPr/>
          <p:nvPr/>
        </p:nvSpPr>
        <p:spPr>
          <a:xfrm>
            <a:off x="1011487" y="1779585"/>
            <a:ext cx="4051300" cy="954107"/>
          </a:xfrm>
          <a:prstGeom prst="rect">
            <a:avLst/>
          </a:prstGeom>
        </p:spPr>
        <p:txBody>
          <a:bodyPr wrap="square">
            <a:spAutoFit/>
          </a:bodyPr>
          <a:lstStyle/>
          <a:p>
            <a:pPr fontAlgn="base"/>
            <a:r>
              <a:rPr lang="en-US" sz="2000" b="1" dirty="0">
                <a:solidFill>
                  <a:srgbClr val="CD333B"/>
                </a:solidFill>
              </a:rPr>
              <a:t>Office of Family Assistance</a:t>
            </a:r>
          </a:p>
          <a:p>
            <a:pPr marL="891540" lvl="1" indent="-342900" fontAlgn="base">
              <a:buFont typeface="Arial" panose="020B0604020202020204" pitchFamily="34" charset="0"/>
              <a:buChar char="•"/>
            </a:pPr>
            <a:r>
              <a:rPr lang="en-US" dirty="0"/>
              <a:t>Healthy Marriage and Fatherhood </a:t>
            </a:r>
          </a:p>
        </p:txBody>
      </p:sp>
      <p:sp>
        <p:nvSpPr>
          <p:cNvPr id="8" name="Rectangle 7"/>
          <p:cNvSpPr/>
          <p:nvPr/>
        </p:nvSpPr>
        <p:spPr>
          <a:xfrm>
            <a:off x="3584518" y="2998219"/>
            <a:ext cx="4336609" cy="954107"/>
          </a:xfrm>
          <a:prstGeom prst="rect">
            <a:avLst/>
          </a:prstGeom>
        </p:spPr>
        <p:txBody>
          <a:bodyPr wrap="square">
            <a:spAutoFit/>
          </a:bodyPr>
          <a:lstStyle/>
          <a:p>
            <a:pPr fontAlgn="base"/>
            <a:r>
              <a:rPr lang="en-US" sz="2000" b="1" dirty="0">
                <a:solidFill>
                  <a:srgbClr val="002060"/>
                </a:solidFill>
              </a:rPr>
              <a:t>Office of Child Support Enforcement </a:t>
            </a:r>
          </a:p>
          <a:p>
            <a:pPr marL="891540" lvl="1" indent="-342900" fontAlgn="base">
              <a:buFont typeface="Arial" panose="020B0604020202020204" pitchFamily="34" charset="0"/>
              <a:buChar char="•"/>
            </a:pPr>
            <a:r>
              <a:rPr lang="en-US" dirty="0"/>
              <a:t>Child Support and Fatherhood Initiative</a:t>
            </a:r>
          </a:p>
        </p:txBody>
      </p:sp>
      <p:sp>
        <p:nvSpPr>
          <p:cNvPr id="9" name="Rectangle 8"/>
          <p:cNvSpPr/>
          <p:nvPr/>
        </p:nvSpPr>
        <p:spPr>
          <a:xfrm>
            <a:off x="3674811" y="5678535"/>
            <a:ext cx="3866461" cy="677108"/>
          </a:xfrm>
          <a:prstGeom prst="rect">
            <a:avLst/>
          </a:prstGeom>
        </p:spPr>
        <p:txBody>
          <a:bodyPr wrap="square">
            <a:spAutoFit/>
          </a:bodyPr>
          <a:lstStyle/>
          <a:p>
            <a:pPr fontAlgn="base"/>
            <a:r>
              <a:rPr lang="en-US" sz="2000" b="1" dirty="0">
                <a:solidFill>
                  <a:schemeClr val="accent2"/>
                </a:solidFill>
              </a:rPr>
              <a:t>Children’s Bureau</a:t>
            </a:r>
          </a:p>
          <a:p>
            <a:pPr marL="891540" lvl="1" indent="-342900" fontAlgn="base">
              <a:buFont typeface="Arial" panose="020B0604020202020204" pitchFamily="34" charset="0"/>
              <a:buChar char="•"/>
            </a:pPr>
            <a:r>
              <a:rPr lang="en-US" dirty="0"/>
              <a:t>Family Reunification</a:t>
            </a:r>
          </a:p>
        </p:txBody>
      </p:sp>
      <p:sp>
        <p:nvSpPr>
          <p:cNvPr id="10" name="Flowchart: Delay 9"/>
          <p:cNvSpPr/>
          <p:nvPr/>
        </p:nvSpPr>
        <p:spPr>
          <a:xfrm rot="10800000">
            <a:off x="125295" y="1673168"/>
            <a:ext cx="844945" cy="992536"/>
          </a:xfrm>
          <a:prstGeom prst="flowChartDelay">
            <a:avLst/>
          </a:prstGeom>
          <a:solidFill>
            <a:srgbClr val="CD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lumMod val="50000"/>
                  <a:lumOff val="50000"/>
                </a:schemeClr>
              </a:solidFill>
            </a:endParaRPr>
          </a:p>
        </p:txBody>
      </p:sp>
      <p:sp>
        <p:nvSpPr>
          <p:cNvPr id="11" name="Flowchart: Delay 10"/>
          <p:cNvSpPr/>
          <p:nvPr/>
        </p:nvSpPr>
        <p:spPr>
          <a:xfrm rot="10800000">
            <a:off x="2931420" y="2962148"/>
            <a:ext cx="723900" cy="825500"/>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lumMod val="50000"/>
                  <a:lumOff val="50000"/>
                </a:schemeClr>
              </a:solidFill>
            </a:endParaRPr>
          </a:p>
        </p:txBody>
      </p:sp>
      <p:sp>
        <p:nvSpPr>
          <p:cNvPr id="12" name="Flowchart: Delay 11"/>
          <p:cNvSpPr/>
          <p:nvPr/>
        </p:nvSpPr>
        <p:spPr>
          <a:xfrm rot="10800000">
            <a:off x="3002715" y="5698611"/>
            <a:ext cx="590155" cy="611896"/>
          </a:xfrm>
          <a:prstGeom prst="flowChartDelay">
            <a:avLst/>
          </a:prstGeom>
          <a:solidFill>
            <a:srgbClr val="F05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lumMod val="50000"/>
                  <a:lumOff val="50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220" y="3199041"/>
            <a:ext cx="582299" cy="378060"/>
          </a:xfrm>
          <a:prstGeom prst="rect">
            <a:avLst/>
          </a:prstGeom>
        </p:spPr>
      </p:pic>
      <p:cxnSp>
        <p:nvCxnSpPr>
          <p:cNvPr id="16" name="Straight Connector 15"/>
          <p:cNvCxnSpPr/>
          <p:nvPr/>
        </p:nvCxnSpPr>
        <p:spPr>
          <a:xfrm>
            <a:off x="7710574" y="2068348"/>
            <a:ext cx="0" cy="3992003"/>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3073492" y="5866123"/>
            <a:ext cx="448599" cy="27686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224" y="1950401"/>
            <a:ext cx="435983" cy="443784"/>
          </a:xfrm>
          <a:prstGeom prst="rect">
            <a:avLst/>
          </a:prstGeom>
        </p:spPr>
      </p:pic>
      <p:sp>
        <p:nvSpPr>
          <p:cNvPr id="18" name="Rectangle 17"/>
          <p:cNvSpPr/>
          <p:nvPr/>
        </p:nvSpPr>
        <p:spPr>
          <a:xfrm>
            <a:off x="1300515" y="4389748"/>
            <a:ext cx="4748593" cy="1446550"/>
          </a:xfrm>
          <a:prstGeom prst="rect">
            <a:avLst/>
          </a:prstGeom>
        </p:spPr>
        <p:txBody>
          <a:bodyPr wrap="square">
            <a:spAutoFit/>
          </a:bodyPr>
          <a:lstStyle/>
          <a:p>
            <a:pPr fontAlgn="base"/>
            <a:r>
              <a:rPr lang="en-US" sz="2000" b="1" dirty="0">
                <a:solidFill>
                  <a:schemeClr val="accent6">
                    <a:lumMod val="50000"/>
                  </a:schemeClr>
                </a:solidFill>
              </a:rPr>
              <a:t>Office of Child Care and Head Start</a:t>
            </a:r>
          </a:p>
          <a:p>
            <a:pPr marL="891540" lvl="1" indent="-342900" fontAlgn="base">
              <a:buFont typeface="Arial" panose="020B0604020202020204" pitchFamily="34" charset="0"/>
              <a:buChar char="•"/>
            </a:pPr>
            <a:r>
              <a:rPr lang="en-US" dirty="0"/>
              <a:t>Early Childhood Education</a:t>
            </a:r>
          </a:p>
          <a:p>
            <a:pPr fontAlgn="base"/>
            <a:endParaRPr lang="en-US" dirty="0"/>
          </a:p>
          <a:p>
            <a:pPr fontAlgn="base"/>
            <a:endParaRPr lang="en-US" dirty="0"/>
          </a:p>
          <a:p>
            <a:endParaRPr lang="en-US" sz="1400" dirty="0"/>
          </a:p>
        </p:txBody>
      </p:sp>
      <p:sp>
        <p:nvSpPr>
          <p:cNvPr id="21" name="Flowchart: Delay 20"/>
          <p:cNvSpPr/>
          <p:nvPr/>
        </p:nvSpPr>
        <p:spPr>
          <a:xfrm rot="10800000">
            <a:off x="647417" y="4353677"/>
            <a:ext cx="723900" cy="825500"/>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lumMod val="50000"/>
                  <a:lumOff val="50000"/>
                </a:schemeClr>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17" y="4590570"/>
            <a:ext cx="582299" cy="378060"/>
          </a:xfrm>
          <a:prstGeom prst="rect">
            <a:avLst/>
          </a:prstGeom>
        </p:spPr>
      </p:pic>
      <p:sp>
        <p:nvSpPr>
          <p:cNvPr id="24" name="Rectangle 23"/>
          <p:cNvSpPr/>
          <p:nvPr/>
        </p:nvSpPr>
        <p:spPr>
          <a:xfrm>
            <a:off x="0" y="6395502"/>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http://mochadad.com/app/uploads/2015/06/black-father.jpg"/>
          <p:cNvPicPr>
            <a:picLocks noChangeAspect="1" noChangeArrowheads="1"/>
          </p:cNvPicPr>
          <p:nvPr/>
        </p:nvPicPr>
        <p:blipFill rotWithShape="1">
          <a:blip r:embed="rId2">
            <a:extLst>
              <a:ext uri="{28A0092B-C50C-407E-A947-70E740481C1C}">
                <a14:useLocalDpi xmlns:a14="http://schemas.microsoft.com/office/drawing/2010/main" val="0"/>
              </a:ext>
            </a:extLst>
          </a:blip>
          <a:srcRect r="14794" b="1029"/>
          <a:stretch/>
        </p:blipFill>
        <p:spPr bwMode="auto">
          <a:xfrm>
            <a:off x="8146546" y="2212461"/>
            <a:ext cx="3429902" cy="2900562"/>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6"/>
          <a:srcRect l="35849" t="72512" r="45362" b="18559"/>
          <a:stretch/>
        </p:blipFill>
        <p:spPr>
          <a:xfrm>
            <a:off x="-29442" y="6361871"/>
            <a:ext cx="2077616" cy="555088"/>
          </a:xfrm>
          <a:prstGeom prst="rect">
            <a:avLst/>
          </a:prstGeom>
          <a:effectLst>
            <a:softEdge rad="50800"/>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4127611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50" fill="hold"/>
                                        <p:tgtEl>
                                          <p:spTgt spid="8"/>
                                        </p:tgtEl>
                                        <p:attrNameLst>
                                          <p:attrName>ppt_x</p:attrName>
                                        </p:attrNameLst>
                                      </p:cBhvr>
                                      <p:tavLst>
                                        <p:tav tm="0">
                                          <p:val>
                                            <p:strVal val="#ppt_x"/>
                                          </p:val>
                                        </p:tav>
                                        <p:tav tm="100000">
                                          <p:val>
                                            <p:strVal val="#ppt_x"/>
                                          </p:val>
                                        </p:tav>
                                      </p:tavLst>
                                    </p:anim>
                                    <p:anim calcmode="lin" valueType="num">
                                      <p:cBhvr additive="base">
                                        <p:cTn id="21" dur="25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childTnLst>
                          </p:cTn>
                        </p:par>
                        <p:par>
                          <p:cTn id="26" fill="hold">
                            <p:stCondLst>
                              <p:cond delay="275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fill="hold"/>
                                        <p:tgtEl>
                                          <p:spTgt spid="9"/>
                                        </p:tgtEl>
                                        <p:attrNameLst>
                                          <p:attrName>ppt_x</p:attrName>
                                        </p:attrNameLst>
                                      </p:cBhvr>
                                      <p:tavLst>
                                        <p:tav tm="0">
                                          <p:val>
                                            <p:strVal val="#ppt_x"/>
                                          </p:val>
                                        </p:tav>
                                        <p:tav tm="100000">
                                          <p:val>
                                            <p:strVal val="#ppt_x"/>
                                          </p:val>
                                        </p:tav>
                                      </p:tavLst>
                                    </p:anim>
                                    <p:anim calcmode="lin" valueType="num">
                                      <p:cBhvr additive="base">
                                        <p:cTn id="30" dur="25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750"/>
                                        <p:tgtEl>
                                          <p:spTgt spid="21"/>
                                        </p:tgtEl>
                                      </p:cBhvr>
                                    </p:animEffect>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50" fill="hold"/>
                                        <p:tgtEl>
                                          <p:spTgt spid="18"/>
                                        </p:tgtEl>
                                        <p:attrNameLst>
                                          <p:attrName>ppt_x</p:attrName>
                                        </p:attrNameLst>
                                      </p:cBhvr>
                                      <p:tavLst>
                                        <p:tav tm="0">
                                          <p:val>
                                            <p:strVal val="#ppt_x"/>
                                          </p:val>
                                        </p:tav>
                                        <p:tav tm="100000">
                                          <p:val>
                                            <p:strVal val="#ppt_x"/>
                                          </p:val>
                                        </p:tav>
                                      </p:tavLst>
                                    </p:anim>
                                    <p:anim calcmode="lin" valueType="num">
                                      <p:cBhvr additive="base">
                                        <p:cTn id="39"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8"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dorindaduclos.files.wordpress.com/2015/06/father-and-childa.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79" r="49785" b="4837"/>
          <a:stretch/>
        </p:blipFill>
        <p:spPr bwMode="auto">
          <a:xfrm>
            <a:off x="6030351" y="-1"/>
            <a:ext cx="616164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6386733" cy="685799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45366" y="1733011"/>
            <a:ext cx="6096000" cy="4801314"/>
          </a:xfrm>
          <a:prstGeom prst="rect">
            <a:avLst/>
          </a:prstGeom>
        </p:spPr>
        <p:txBody>
          <a:bodyPr>
            <a:spAutoFit/>
          </a:bodyPr>
          <a:lstStyle/>
          <a:p>
            <a:pPr marL="342900" indent="-342900" algn="just">
              <a:buFont typeface="Wingdings" panose="05000000000000000000" pitchFamily="2" charset="2"/>
              <a:buChar char="v"/>
            </a:pPr>
            <a:r>
              <a:rPr lang="en-US" b="1" dirty="0">
                <a:solidFill>
                  <a:schemeClr val="bg1"/>
                </a:solidFill>
              </a:rPr>
              <a:t>This initiative was launched in 2005 to promote stable relationships and positive child outcomes.  </a:t>
            </a:r>
          </a:p>
          <a:p>
            <a:pPr marL="342900" indent="-342900" algn="just">
              <a:buFont typeface="Wingdings" panose="05000000000000000000" pitchFamily="2" charset="2"/>
              <a:buChar char="v"/>
            </a:pPr>
            <a:r>
              <a:rPr lang="en-US" b="1" dirty="0">
                <a:solidFill>
                  <a:schemeClr val="bg1"/>
                </a:solidFill>
              </a:rPr>
              <a:t>In 2010, Congress reauthorized the program and allocated $150 million annually to fund competitive grants, with funding equally split between healthy marriage and responsible fatherhood grants.  </a:t>
            </a:r>
          </a:p>
          <a:p>
            <a:pPr marL="342900" indent="-342900" algn="just">
              <a:buFont typeface="Wingdings" panose="05000000000000000000" pitchFamily="2" charset="2"/>
              <a:buChar char="v"/>
            </a:pPr>
            <a:r>
              <a:rPr lang="en-US" b="1" dirty="0">
                <a:solidFill>
                  <a:schemeClr val="bg1"/>
                </a:solidFill>
              </a:rPr>
              <a:t>There are currently 121 HMRF grantees.  </a:t>
            </a:r>
          </a:p>
          <a:p>
            <a:pPr marL="342900" indent="-342900" algn="just">
              <a:buFont typeface="Wingdings" panose="05000000000000000000" pitchFamily="2" charset="2"/>
              <a:buChar char="v"/>
            </a:pPr>
            <a:r>
              <a:rPr lang="en-US" b="1" dirty="0">
                <a:solidFill>
                  <a:schemeClr val="bg1"/>
                </a:solidFill>
              </a:rPr>
              <a:t>Funds support research and evaluation activities and the continuation of a national responsible fatherhood clearinghouse and media campaign.  </a:t>
            </a:r>
          </a:p>
          <a:p>
            <a:pPr marL="342900" indent="-342900" algn="just">
              <a:buFont typeface="Wingdings" panose="05000000000000000000" pitchFamily="2" charset="2"/>
              <a:buChar char="v"/>
            </a:pPr>
            <a:r>
              <a:rPr lang="en-US" b="1" dirty="0">
                <a:solidFill>
                  <a:schemeClr val="bg1"/>
                </a:solidFill>
              </a:rPr>
              <a:t>Together, these activities are designed to promote and encourage healthy marriage and relationships, positive father and family interactions, economic stability, and collaboration activities to address the needs of at-risk families with a comprehensive approach.</a:t>
            </a:r>
          </a:p>
          <a:p>
            <a:pPr marL="342900" indent="-342900" algn="just">
              <a:buFont typeface="Wingdings" panose="05000000000000000000" pitchFamily="2" charset="2"/>
              <a:buChar char="v"/>
            </a:pPr>
            <a:r>
              <a:rPr lang="en-US" b="1" dirty="0">
                <a:solidFill>
                  <a:schemeClr val="bg1"/>
                </a:solidFill>
              </a:rPr>
              <a:t>The last round of grants was approved in September of 2015.</a:t>
            </a:r>
          </a:p>
        </p:txBody>
      </p:sp>
      <p:sp>
        <p:nvSpPr>
          <p:cNvPr id="3" name="Rectangle 2"/>
          <p:cNvSpPr/>
          <p:nvPr/>
        </p:nvSpPr>
        <p:spPr>
          <a:xfrm>
            <a:off x="700464" y="126610"/>
            <a:ext cx="5413320" cy="1077218"/>
          </a:xfrm>
          <a:prstGeom prst="rect">
            <a:avLst/>
          </a:prstGeom>
        </p:spPr>
        <p:txBody>
          <a:bodyPr wrap="square">
            <a:spAutoFit/>
          </a:bodyPr>
          <a:lstStyle/>
          <a:p>
            <a:r>
              <a:rPr lang="en-US" sz="3200" b="1" dirty="0">
                <a:solidFill>
                  <a:schemeClr val="bg1"/>
                </a:solidFill>
                <a:latin typeface="Aharoni" panose="02010803020104030203" pitchFamily="2" charset="-79"/>
                <a:cs typeface="Aharoni" panose="02010803020104030203" pitchFamily="2" charset="-79"/>
              </a:rPr>
              <a:t>Healthy Marriage and Fatherhood (HMFR)</a:t>
            </a:r>
            <a:endParaRPr lang="en-GB" sz="3200" dirty="0">
              <a:solidFill>
                <a:schemeClr val="bg1"/>
              </a:solidFill>
              <a:latin typeface="Aharoni" panose="02010803020104030203" pitchFamily="2" charset="-79"/>
              <a:cs typeface="Aharoni" panose="02010803020104030203" pitchFamily="2" charset="-79"/>
            </a:endParaRPr>
          </a:p>
        </p:txBody>
      </p:sp>
      <p:pic>
        <p:nvPicPr>
          <p:cNvPr id="12" name="Picture 11"/>
          <p:cNvPicPr>
            <a:picLocks noChangeAspect="1"/>
          </p:cNvPicPr>
          <p:nvPr/>
        </p:nvPicPr>
        <p:blipFill rotWithShape="1">
          <a:blip r:embed="rId3"/>
          <a:srcRect l="35849" t="72512" r="45362" b="18559"/>
          <a:stretch/>
        </p:blipFill>
        <p:spPr>
          <a:xfrm>
            <a:off x="10114384" y="6302911"/>
            <a:ext cx="2077616" cy="555088"/>
          </a:xfrm>
          <a:prstGeom prst="rect">
            <a:avLst/>
          </a:prstGeom>
          <a:effectLst>
            <a:softEdge rad="508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701303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media-1.lifehack.org/wp-content/files/2015/04/father-656734_1280.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66" r="15721" b="11728"/>
          <a:stretch/>
        </p:blipFill>
        <p:spPr bwMode="auto">
          <a:xfrm>
            <a:off x="1" y="0"/>
            <a:ext cx="12223101" cy="68300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53" y="6431363"/>
            <a:ext cx="12192000"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4"/>
          <p:cNvSpPr>
            <a:spLocks noGrp="1"/>
          </p:cNvSpPr>
          <p:nvPr/>
        </p:nvSpPr>
        <p:spPr>
          <a:xfrm>
            <a:off x="421046" y="1777477"/>
            <a:ext cx="6204838" cy="3471862"/>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2">
                    <a:lumMod val="2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defRPr/>
            </a:pPr>
            <a:r>
              <a:rPr lang="en-US" sz="3600" b="1" dirty="0" smtClean="0">
                <a:cs typeface="Times New Roman" pitchFamily="18" charset="0"/>
              </a:rPr>
              <a:t>Bob Garcia</a:t>
            </a:r>
            <a:endParaRPr lang="en-US" sz="3600" b="1" dirty="0">
              <a:cs typeface="Times New Roman" pitchFamily="18" charset="0"/>
            </a:endParaRPr>
          </a:p>
          <a:p>
            <a:pPr>
              <a:defRPr/>
            </a:pPr>
            <a:r>
              <a:rPr lang="en-US" sz="3600" b="1" dirty="0">
                <a:cs typeface="Times New Roman" pitchFamily="18" charset="0"/>
              </a:rPr>
              <a:t>Regional </a:t>
            </a:r>
            <a:r>
              <a:rPr lang="en-US" sz="3600" b="1" dirty="0" smtClean="0">
                <a:cs typeface="Times New Roman" pitchFamily="18" charset="0"/>
              </a:rPr>
              <a:t>Administrator</a:t>
            </a:r>
            <a:endParaRPr lang="en-US" sz="3600" b="1" dirty="0">
              <a:cs typeface="Times New Roman" pitchFamily="18" charset="0"/>
            </a:endParaRPr>
          </a:p>
          <a:p>
            <a:pPr>
              <a:defRPr/>
            </a:pPr>
            <a:r>
              <a:rPr lang="en-US" sz="3600" b="1" dirty="0">
                <a:cs typeface="Times New Roman" pitchFamily="18" charset="0"/>
              </a:rPr>
              <a:t>HHS, Region 9</a:t>
            </a:r>
          </a:p>
          <a:p>
            <a:pPr>
              <a:defRPr/>
            </a:pPr>
            <a:r>
              <a:rPr lang="en-US" sz="3600" b="1" dirty="0" smtClean="0">
                <a:cs typeface="Times New Roman" pitchFamily="18" charset="0"/>
              </a:rPr>
              <a:t>415-437-8439</a:t>
            </a:r>
            <a:endParaRPr lang="en-US" sz="3600" b="1" dirty="0">
              <a:cs typeface="Times New Roman" pitchFamily="18" charset="0"/>
            </a:endParaRPr>
          </a:p>
          <a:p>
            <a:pPr>
              <a:defRPr/>
            </a:pPr>
            <a:r>
              <a:rPr lang="en-US" sz="3600" b="1" u="sng" dirty="0">
                <a:cs typeface="Times New Roman" pitchFamily="18" charset="0"/>
              </a:rPr>
              <a:t>Robert.Garcia@acf.hhs.gov</a:t>
            </a:r>
          </a:p>
          <a:p>
            <a:endParaRPr lang="en-US" b="1" dirty="0"/>
          </a:p>
        </p:txBody>
      </p:sp>
      <p:sp>
        <p:nvSpPr>
          <p:cNvPr id="2" name="Rectangle 1"/>
          <p:cNvSpPr/>
          <p:nvPr/>
        </p:nvSpPr>
        <p:spPr>
          <a:xfrm>
            <a:off x="10348361" y="6353297"/>
            <a:ext cx="1811586" cy="461665"/>
          </a:xfrm>
          <a:prstGeom prst="rect">
            <a:avLst/>
          </a:prstGeom>
        </p:spPr>
        <p:txBody>
          <a:bodyPr wrap="none">
            <a:spAutoFit/>
          </a:bodyPr>
          <a:lstStyle/>
          <a:p>
            <a:pPr algn="ctr"/>
            <a:r>
              <a:rPr lang="en-US" sz="2400" b="1" dirty="0">
                <a:solidFill>
                  <a:schemeClr val="bg1"/>
                </a:solidFill>
              </a:rPr>
              <a:t>Thank you!!!</a:t>
            </a:r>
          </a:p>
        </p:txBody>
      </p:sp>
      <p:pic>
        <p:nvPicPr>
          <p:cNvPr id="11" name="Picture 10"/>
          <p:cNvPicPr>
            <a:picLocks noChangeAspect="1"/>
          </p:cNvPicPr>
          <p:nvPr/>
        </p:nvPicPr>
        <p:blipFill rotWithShape="1">
          <a:blip r:embed="rId3"/>
          <a:srcRect l="35849" t="72512" r="45362" b="18559"/>
          <a:stretch/>
        </p:blipFill>
        <p:spPr>
          <a:xfrm>
            <a:off x="-53004" y="6367365"/>
            <a:ext cx="2077616" cy="555088"/>
          </a:xfrm>
          <a:prstGeom prst="rect">
            <a:avLst/>
          </a:prstGeom>
          <a:effectLst>
            <a:softEdge rad="508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2514657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media-1.lifehack.org/wp-content/files/2015/04/father-656734_1280.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66" r="15721" b="11728"/>
          <a:stretch/>
        </p:blipFill>
        <p:spPr bwMode="auto">
          <a:xfrm>
            <a:off x="1" y="0"/>
            <a:ext cx="12223101" cy="68300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28157" y="6353298"/>
            <a:ext cx="11063844"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4"/>
          <p:cNvSpPr>
            <a:spLocks noGrp="1"/>
          </p:cNvSpPr>
          <p:nvPr/>
        </p:nvSpPr>
        <p:spPr>
          <a:xfrm>
            <a:off x="365062" y="2449281"/>
            <a:ext cx="5867787" cy="3471862"/>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2">
                    <a:lumMod val="2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200" b="1" dirty="0"/>
              <a:t>Dr. Blanca E. Enriquez</a:t>
            </a:r>
          </a:p>
          <a:p>
            <a:r>
              <a:rPr lang="en-US" sz="3600" b="1" dirty="0"/>
              <a:t>201</a:t>
            </a:r>
            <a:r>
              <a:rPr lang="en-US" sz="3200" b="1" dirty="0"/>
              <a:t>6 National Families and Fathers Coalition</a:t>
            </a:r>
          </a:p>
          <a:p>
            <a:r>
              <a:rPr lang="en-US" sz="3200" b="1" dirty="0"/>
              <a:t>17</a:t>
            </a:r>
            <a:r>
              <a:rPr lang="en-US" sz="3200" b="1" baseline="30000" dirty="0"/>
              <a:t>th</a:t>
            </a:r>
            <a:r>
              <a:rPr lang="en-US" sz="3200" b="1" dirty="0"/>
              <a:t> Annual Conference</a:t>
            </a:r>
          </a:p>
          <a:p>
            <a:r>
              <a:rPr lang="en-US" sz="3200" b="1" dirty="0"/>
              <a:t>Los Angeles, CA</a:t>
            </a:r>
          </a:p>
          <a:p>
            <a:r>
              <a:rPr lang="en-US" sz="3200" b="1" dirty="0"/>
              <a:t>February 17, 2016</a:t>
            </a:r>
          </a:p>
        </p:txBody>
      </p:sp>
      <p:sp>
        <p:nvSpPr>
          <p:cNvPr id="2" name="Rectangle 1"/>
          <p:cNvSpPr/>
          <p:nvPr/>
        </p:nvSpPr>
        <p:spPr>
          <a:xfrm>
            <a:off x="10348361" y="6353297"/>
            <a:ext cx="1811586" cy="461665"/>
          </a:xfrm>
          <a:prstGeom prst="rect">
            <a:avLst/>
          </a:prstGeom>
        </p:spPr>
        <p:txBody>
          <a:bodyPr wrap="none">
            <a:spAutoFit/>
          </a:bodyPr>
          <a:lstStyle/>
          <a:p>
            <a:pPr algn="ctr"/>
            <a:r>
              <a:rPr lang="en-US" sz="2400" b="1" dirty="0">
                <a:solidFill>
                  <a:schemeClr val="bg1"/>
                </a:solidFill>
              </a:rPr>
              <a:t>Thank you!!!</a:t>
            </a:r>
          </a:p>
        </p:txBody>
      </p:sp>
      <p:sp>
        <p:nvSpPr>
          <p:cNvPr id="3" name="TextBox 2"/>
          <p:cNvSpPr txBox="1"/>
          <p:nvPr/>
        </p:nvSpPr>
        <p:spPr>
          <a:xfrm>
            <a:off x="215772" y="328304"/>
            <a:ext cx="8424375" cy="1200329"/>
          </a:xfrm>
          <a:prstGeom prst="rect">
            <a:avLst/>
          </a:prstGeom>
          <a:noFill/>
        </p:spPr>
        <p:txBody>
          <a:bodyPr wrap="square" rtlCol="0">
            <a:spAutoFit/>
          </a:bodyPr>
          <a:lstStyle/>
          <a:p>
            <a:r>
              <a:rPr lang="en-GB" sz="3600" b="1" dirty="0" smtClean="0">
                <a:solidFill>
                  <a:srgbClr val="7030A0"/>
                </a:solidFill>
                <a:latin typeface="Aharoni" panose="02010803020104030203" pitchFamily="2" charset="-79"/>
                <a:cs typeface="Aharoni" panose="02010803020104030203" pitchFamily="2" charset="-79"/>
              </a:rPr>
              <a:t>Improving child outcome through fatherhood programs</a:t>
            </a:r>
            <a:endParaRPr lang="en-GB" sz="3600" b="1" dirty="0">
              <a:solidFill>
                <a:srgbClr val="7030A0"/>
              </a:solidFill>
              <a:latin typeface="Aharoni" panose="02010803020104030203" pitchFamily="2" charset="-79"/>
              <a:cs typeface="Aharoni" panose="02010803020104030203" pitchFamily="2" charset="-79"/>
            </a:endParaRPr>
          </a:p>
        </p:txBody>
      </p:sp>
      <p:pic>
        <p:nvPicPr>
          <p:cNvPr id="11" name="Picture 10"/>
          <p:cNvPicPr>
            <a:picLocks noChangeAspect="1"/>
          </p:cNvPicPr>
          <p:nvPr/>
        </p:nvPicPr>
        <p:blipFill rotWithShape="1">
          <a:blip r:embed="rId3"/>
          <a:srcRect l="35849" t="72512" r="45362" b="18559"/>
          <a:stretch/>
        </p:blipFill>
        <p:spPr>
          <a:xfrm>
            <a:off x="0" y="6328104"/>
            <a:ext cx="2077616" cy="555088"/>
          </a:xfrm>
          <a:prstGeom prst="rect">
            <a:avLst/>
          </a:prstGeom>
          <a:effectLst>
            <a:softEdge rad="50800"/>
          </a:effectLst>
        </p:spPr>
      </p:pic>
    </p:spTree>
    <p:extLst>
      <p:ext uri="{BB962C8B-B14F-4D97-AF65-F5344CB8AC3E}">
        <p14:creationId xmlns:p14="http://schemas.microsoft.com/office/powerpoint/2010/main" val="3587892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9458" name="Picture 2" descr="https://dorindaduclos.files.wordpress.com/2015/06/father-and-childa.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79" b="4837"/>
          <a:stretch/>
        </p:blipFill>
        <p:spPr bwMode="auto">
          <a:xfrm>
            <a:off x="0" y="1"/>
            <a:ext cx="1227044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p:nvPr/>
        </p:nvSpPr>
        <p:spPr>
          <a:xfrm>
            <a:off x="6008713" y="936928"/>
            <a:ext cx="5334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rgbClr val="FFFF00"/>
                </a:solidFill>
              </a:rPr>
              <a:t>I as a Man</a:t>
            </a:r>
            <a:endParaRPr lang="en-US" sz="6000" b="1" dirty="0">
              <a:solidFill>
                <a:srgbClr val="FFFF00"/>
              </a:solidFill>
            </a:endParaRPr>
          </a:p>
        </p:txBody>
      </p:sp>
      <p:sp>
        <p:nvSpPr>
          <p:cNvPr id="7" name="TextBox 2"/>
          <p:cNvSpPr txBox="1"/>
          <p:nvPr/>
        </p:nvSpPr>
        <p:spPr>
          <a:xfrm>
            <a:off x="6008713" y="4157174"/>
            <a:ext cx="5715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bg1"/>
                </a:solidFill>
              </a:rPr>
              <a:t>I as a Provider</a:t>
            </a:r>
            <a:endParaRPr lang="en-US" sz="6000" b="1" dirty="0">
              <a:solidFill>
                <a:schemeClr val="bg1"/>
              </a:solidFill>
            </a:endParaRPr>
          </a:p>
        </p:txBody>
      </p:sp>
      <p:sp>
        <p:nvSpPr>
          <p:cNvPr id="8" name="TextBox 3"/>
          <p:cNvSpPr txBox="1"/>
          <p:nvPr/>
        </p:nvSpPr>
        <p:spPr>
          <a:xfrm>
            <a:off x="6008713" y="3073917"/>
            <a:ext cx="5334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5">
                    <a:lumMod val="50000"/>
                  </a:schemeClr>
                </a:solidFill>
              </a:rPr>
              <a:t>I as a Father</a:t>
            </a:r>
            <a:endParaRPr lang="en-US" sz="6000" b="1" dirty="0">
              <a:solidFill>
                <a:schemeClr val="accent5">
                  <a:lumMod val="50000"/>
                </a:schemeClr>
              </a:solidFill>
            </a:endParaRPr>
          </a:p>
        </p:txBody>
      </p:sp>
      <p:sp>
        <p:nvSpPr>
          <p:cNvPr id="9" name="TextBox 4"/>
          <p:cNvSpPr txBox="1"/>
          <p:nvPr/>
        </p:nvSpPr>
        <p:spPr>
          <a:xfrm>
            <a:off x="6008713" y="2005422"/>
            <a:ext cx="576974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rgbClr val="FF0000"/>
                </a:solidFill>
              </a:rPr>
              <a:t>I as a Spouse</a:t>
            </a:r>
            <a:endParaRPr lang="en-US" sz="6000" b="1" dirty="0">
              <a:solidFill>
                <a:srgbClr val="FF0000"/>
              </a:solidFill>
            </a:endParaRPr>
          </a:p>
        </p:txBody>
      </p:sp>
      <p:pic>
        <p:nvPicPr>
          <p:cNvPr id="10" name="Picture 9"/>
          <p:cNvPicPr>
            <a:picLocks noChangeAspect="1"/>
          </p:cNvPicPr>
          <p:nvPr/>
        </p:nvPicPr>
        <p:blipFill rotWithShape="1">
          <a:blip r:embed="rId3"/>
          <a:srcRect l="35849" t="72512" r="45362" b="18559"/>
          <a:stretch/>
        </p:blipFill>
        <p:spPr>
          <a:xfrm>
            <a:off x="-53004" y="6367365"/>
            <a:ext cx="2077616" cy="555088"/>
          </a:xfrm>
          <a:prstGeom prst="rect">
            <a:avLst/>
          </a:prstGeom>
          <a:effectLst>
            <a:softEdge rad="50800"/>
          </a:effectLst>
        </p:spPr>
      </p:pic>
    </p:spTree>
    <p:extLst>
      <p:ext uri="{BB962C8B-B14F-4D97-AF65-F5344CB8AC3E}">
        <p14:creationId xmlns:p14="http://schemas.microsoft.com/office/powerpoint/2010/main" val="600000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9458" name="Picture 2" descr="https://dorindaduclos.files.wordpress.com/2015/06/father-and-childa.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79" b="4837"/>
          <a:stretch/>
        </p:blipFill>
        <p:spPr bwMode="auto">
          <a:xfrm>
            <a:off x="0" y="1"/>
            <a:ext cx="1227044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p:nvPr/>
        </p:nvSpPr>
        <p:spPr>
          <a:xfrm>
            <a:off x="5024511" y="1619768"/>
            <a:ext cx="7924800" cy="30162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smtClean="0">
                <a:solidFill>
                  <a:srgbClr val="CD333B"/>
                </a:solidFill>
                <a:latin typeface="Aharoni" panose="02010803020104030203" pitchFamily="2" charset="-79"/>
                <a:cs typeface="Aharoni" panose="02010803020104030203" pitchFamily="2" charset="-79"/>
              </a:rPr>
              <a:t>Dedicated to all</a:t>
            </a:r>
            <a:endParaRPr lang="en-US" sz="5400" dirty="0" smtClean="0">
              <a:solidFill>
                <a:prstClr val="white"/>
              </a:solidFill>
            </a:endParaRPr>
          </a:p>
          <a:p>
            <a:r>
              <a:rPr lang="en-US" sz="5400" dirty="0">
                <a:solidFill>
                  <a:prstClr val="white"/>
                </a:solidFill>
              </a:rPr>
              <a:t>	</a:t>
            </a:r>
            <a:r>
              <a:rPr lang="en-US" sz="4400" b="1" dirty="0" smtClean="0">
                <a:solidFill>
                  <a:srgbClr val="FFFF00"/>
                </a:solidFill>
              </a:rPr>
              <a:t>-Fathers</a:t>
            </a:r>
          </a:p>
          <a:p>
            <a:r>
              <a:rPr lang="en-US" sz="4400" b="1" dirty="0" smtClean="0">
                <a:solidFill>
                  <a:srgbClr val="FFFF00"/>
                </a:solidFill>
              </a:rPr>
              <a:t>	-Grandfathers</a:t>
            </a:r>
          </a:p>
          <a:p>
            <a:r>
              <a:rPr lang="en-US" sz="4400" b="1" dirty="0" smtClean="0">
                <a:solidFill>
                  <a:srgbClr val="FFFF00"/>
                </a:solidFill>
              </a:rPr>
              <a:t>	-and Male Role Models</a:t>
            </a:r>
            <a:endParaRPr lang="en-US" sz="4400" b="1" dirty="0">
              <a:solidFill>
                <a:srgbClr val="FFFF00"/>
              </a:solidFill>
            </a:endParaRPr>
          </a:p>
        </p:txBody>
      </p:sp>
      <p:sp>
        <p:nvSpPr>
          <p:cNvPr id="11" name="TextBox 2"/>
          <p:cNvSpPr txBox="1"/>
          <p:nvPr/>
        </p:nvSpPr>
        <p:spPr>
          <a:xfrm>
            <a:off x="8986911" y="6045229"/>
            <a:ext cx="35052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smtClean="0">
                <a:solidFill>
                  <a:prstClr val="white"/>
                </a:solidFill>
              </a:rPr>
              <a:t>Thank You!</a:t>
            </a:r>
            <a:endParaRPr lang="en-US" sz="4800" dirty="0">
              <a:solidFill>
                <a:prstClr val="white"/>
              </a:solidFill>
            </a:endParaRPr>
          </a:p>
        </p:txBody>
      </p:sp>
      <p:pic>
        <p:nvPicPr>
          <p:cNvPr id="5" name="Picture 4"/>
          <p:cNvPicPr>
            <a:picLocks noChangeAspect="1"/>
          </p:cNvPicPr>
          <p:nvPr/>
        </p:nvPicPr>
        <p:blipFill rotWithShape="1">
          <a:blip r:embed="rId3"/>
          <a:srcRect l="35849" t="72512" r="45362" b="18559"/>
          <a:stretch/>
        </p:blipFill>
        <p:spPr>
          <a:xfrm>
            <a:off x="-53004" y="6367365"/>
            <a:ext cx="2077616" cy="555088"/>
          </a:xfrm>
          <a:prstGeom prst="rect">
            <a:avLst/>
          </a:prstGeom>
          <a:effectLst>
            <a:softEdge rad="50800"/>
          </a:effectLst>
        </p:spPr>
      </p:pic>
    </p:spTree>
    <p:extLst>
      <p:ext uri="{BB962C8B-B14F-4D97-AF65-F5344CB8AC3E}">
        <p14:creationId xmlns:p14="http://schemas.microsoft.com/office/powerpoint/2010/main" val="1278316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windowinc.com/images/wind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296" y="1111031"/>
            <a:ext cx="5059704" cy="50597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353298"/>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hape 347"/>
          <p:cNvSpPr/>
          <p:nvPr/>
        </p:nvSpPr>
        <p:spPr>
          <a:xfrm>
            <a:off x="353823" y="1991617"/>
            <a:ext cx="5223560" cy="2846933"/>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v"/>
              <a:defRPr sz="1800"/>
            </a:pPr>
            <a:r>
              <a:rPr sz="2000" dirty="0"/>
              <a:t>A behavioral personality profile is simply a window into our </a:t>
            </a:r>
            <a:r>
              <a:rPr lang="en-US" sz="2000" dirty="0" smtClean="0"/>
              <a:t>behavior</a:t>
            </a:r>
            <a:r>
              <a:rPr sz="2000" dirty="0" smtClean="0"/>
              <a:t>, </a:t>
            </a:r>
            <a:r>
              <a:rPr sz="2000" dirty="0"/>
              <a:t>it is not the totality of who we are anymore than a window is the totality of a house.</a:t>
            </a:r>
          </a:p>
          <a:p>
            <a:pPr marL="342900" lvl="0" indent="-342900" algn="just">
              <a:buFont typeface="Wingdings" panose="05000000000000000000" pitchFamily="2" charset="2"/>
              <a:buChar char="v"/>
              <a:defRPr sz="1800"/>
            </a:pPr>
            <a:endParaRPr sz="2000" dirty="0"/>
          </a:p>
          <a:p>
            <a:pPr marL="342900" lvl="0" indent="-342900" algn="just">
              <a:buFont typeface="Wingdings" panose="05000000000000000000" pitchFamily="2" charset="2"/>
              <a:buChar char="v"/>
              <a:defRPr sz="1800"/>
            </a:pPr>
            <a:r>
              <a:rPr sz="2000" dirty="0"/>
              <a:t>It is a way of seeing ourselves in relationship to others. How we communicate and receive communications. Like a window it defines </a:t>
            </a:r>
            <a:r>
              <a:rPr sz="2000" dirty="0" smtClean="0"/>
              <a:t>how </a:t>
            </a:r>
            <a:r>
              <a:rPr sz="2000" dirty="0"/>
              <a:t>we see the world and how the </a:t>
            </a:r>
            <a:r>
              <a:rPr lang="en-GB" sz="2000" dirty="0" smtClean="0"/>
              <a:t> </a:t>
            </a:r>
            <a:r>
              <a:rPr sz="2000" dirty="0" smtClean="0"/>
              <a:t>world </a:t>
            </a:r>
            <a:r>
              <a:rPr sz="2000" dirty="0"/>
              <a:t>sees us.</a:t>
            </a:r>
          </a:p>
        </p:txBody>
      </p:sp>
      <p:sp>
        <p:nvSpPr>
          <p:cNvPr id="8" name="Shape 350"/>
          <p:cNvSpPr/>
          <p:nvPr/>
        </p:nvSpPr>
        <p:spPr>
          <a:xfrm>
            <a:off x="176911" y="235972"/>
            <a:ext cx="5577383" cy="692497"/>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59" lvl="0" indent="-256031" algn="ctr" defTabSz="914400">
              <a:spcBef>
                <a:spcPts val="400"/>
              </a:spcBef>
              <a:buClr>
                <a:srgbClr val="34B1CB"/>
              </a:buClr>
              <a:buFont typeface="Lucida Sans Unicode"/>
              <a:defRPr sz="1800"/>
            </a:pPr>
            <a:r>
              <a:rPr sz="4000" b="1" dirty="0">
                <a:solidFill>
                  <a:srgbClr val="7030A0"/>
                </a:solidFill>
                <a:uFill>
                  <a:solidFill>
                    <a:srgbClr val="E43634"/>
                  </a:solidFill>
                </a:uFill>
                <a:latin typeface="Aharoni" panose="02010803020104030203" pitchFamily="2" charset="-79"/>
                <a:ea typeface="Lucida Sans Unicode"/>
                <a:cs typeface="Aharoni" panose="02010803020104030203" pitchFamily="2" charset="-79"/>
                <a:sym typeface="Lucida Sans Unicode"/>
              </a:rPr>
              <a:t>A window to the soul</a:t>
            </a:r>
          </a:p>
        </p:txBody>
      </p:sp>
      <p:sp>
        <p:nvSpPr>
          <p:cNvPr id="10" name="Down Arrow 9"/>
          <p:cNvSpPr/>
          <p:nvPr/>
        </p:nvSpPr>
        <p:spPr>
          <a:xfrm>
            <a:off x="6305842" y="0"/>
            <a:ext cx="949565" cy="815925"/>
          </a:xfrm>
          <a:prstGeom prst="downArrow">
            <a:avLst>
              <a:gd name="adj1" fmla="val 100000"/>
              <a:gd name="adj2" fmla="val 5075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6780625" y="1171868"/>
            <a:ext cx="1" cy="4825486"/>
          </a:xfrm>
          <a:prstGeom prst="line">
            <a:avLst/>
          </a:prstGeom>
          <a:ln w="2222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9" name="Logo.jpg"/>
          <p:cNvPicPr/>
          <p:nvPr/>
        </p:nvPicPr>
        <p:blipFill>
          <a:blip r:embed="rId4">
            <a:extLst/>
          </a:blip>
          <a:stretch>
            <a:fillRect/>
          </a:stretch>
        </p:blipFill>
        <p:spPr>
          <a:xfrm>
            <a:off x="0" y="6353298"/>
            <a:ext cx="1900052" cy="504702"/>
          </a:xfrm>
          <a:prstGeom prst="rect">
            <a:avLst/>
          </a:prstGeom>
          <a:ln w="25400">
            <a:round/>
          </a:ln>
        </p:spPr>
      </p:pic>
    </p:spTree>
    <p:extLst>
      <p:ext uri="{BB962C8B-B14F-4D97-AF65-F5344CB8AC3E}">
        <p14:creationId xmlns:p14="http://schemas.microsoft.com/office/powerpoint/2010/main" val="1210459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kulturekritic.com/wp-content/uploads/2014/04/20/stu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15174"/>
          <a:stretch/>
        </p:blipFill>
        <p:spPr bwMode="auto">
          <a:xfrm>
            <a:off x="0" y="1"/>
            <a:ext cx="12192000" cy="68848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26895"/>
            <a:ext cx="12192000" cy="6884894"/>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 y="1984032"/>
            <a:ext cx="12192000" cy="196899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hape 465"/>
          <p:cNvSpPr>
            <a:spLocks noGrp="1"/>
          </p:cNvSpPr>
          <p:nvPr/>
        </p:nvSpPr>
        <p:spPr>
          <a:xfrm>
            <a:off x="926125" y="2163965"/>
            <a:ext cx="10339752" cy="13418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lgn="ctr">
              <a:defRPr sz="1800">
                <a:solidFill>
                  <a:srgbClr val="000000"/>
                </a:solidFill>
                <a:uFillTx/>
              </a:defRPr>
            </a:pPr>
            <a:r>
              <a:rPr sz="2400" b="1" dirty="0">
                <a:solidFill>
                  <a:schemeClr val="bg1"/>
                </a:solidFill>
                <a:uFill>
                  <a:solidFill>
                    <a:srgbClr val="DC3A42"/>
                  </a:solidFill>
                </a:uFill>
                <a:latin typeface="+mn-lt"/>
              </a:rPr>
              <a:t>“Nothing is so powerful as insight into human nature…what compulsions drive a man, what instincts dominate his action…if you know these things about a man you can touch him at the core of his being.”</a:t>
            </a:r>
          </a:p>
        </p:txBody>
      </p:sp>
      <p:sp>
        <p:nvSpPr>
          <p:cNvPr id="12" name="Shape 467"/>
          <p:cNvSpPr/>
          <p:nvPr/>
        </p:nvSpPr>
        <p:spPr>
          <a:xfrm>
            <a:off x="8346186" y="3431477"/>
            <a:ext cx="2919691" cy="46875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1800">
                <a:solidFill>
                  <a:srgbClr val="000000"/>
                </a:solidFill>
                <a:uFillTx/>
              </a:defRPr>
            </a:pPr>
            <a:r>
              <a:rPr sz="2000" dirty="0">
                <a:solidFill>
                  <a:srgbClr val="FFFFFF"/>
                </a:solidFill>
                <a:uFill>
                  <a:solidFill/>
                </a:uFill>
              </a:rPr>
              <a:t>-William Bernbach</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0" name="Logo.jpg"/>
          <p:cNvPicPr/>
          <p:nvPr/>
        </p:nvPicPr>
        <p:blipFill>
          <a:blip r:embed="rId4">
            <a:extLst/>
          </a:blip>
          <a:stretch>
            <a:fillRect/>
          </a:stretch>
        </p:blipFill>
        <p:spPr>
          <a:xfrm>
            <a:off x="0" y="6353298"/>
            <a:ext cx="1900052" cy="504702"/>
          </a:xfrm>
          <a:prstGeom prst="rect">
            <a:avLst/>
          </a:prstGeom>
          <a:ln w="25400">
            <a:round/>
          </a:ln>
        </p:spPr>
      </p:pic>
    </p:spTree>
    <p:extLst>
      <p:ext uri="{BB962C8B-B14F-4D97-AF65-F5344CB8AC3E}">
        <p14:creationId xmlns:p14="http://schemas.microsoft.com/office/powerpoint/2010/main" val="1148631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https://emotionatpeek.files.wordpress.com/2014/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9299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0" y="-13949"/>
            <a:ext cx="12192000" cy="656961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3298"/>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979756" y="2987371"/>
            <a:ext cx="1010062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2901201">
            <a:off x="3749434" y="1819973"/>
            <a:ext cx="2118627" cy="2256856"/>
            <a:chOff x="6086115" y="4169425"/>
            <a:chExt cx="2118627" cy="2256856"/>
          </a:xfrm>
        </p:grpSpPr>
        <p:sp>
          <p:nvSpPr>
            <p:cNvPr id="9" name="Freeform 9"/>
            <p:cNvSpPr>
              <a:spLocks noEditPoints="1"/>
            </p:cNvSpPr>
            <p:nvPr/>
          </p:nvSpPr>
          <p:spPr bwMode="auto">
            <a:xfrm>
              <a:off x="6086115" y="4169425"/>
              <a:ext cx="2118627" cy="2256856"/>
            </a:xfrm>
            <a:custGeom>
              <a:avLst/>
              <a:gdLst>
                <a:gd name="T0" fmla="*/ 255 w 336"/>
                <a:gd name="T1" fmla="*/ 310 h 358"/>
                <a:gd name="T2" fmla="*/ 288 w 336"/>
                <a:gd name="T3" fmla="*/ 103 h 358"/>
                <a:gd name="T4" fmla="*/ 30 w 336"/>
                <a:gd name="T5" fmla="*/ 0 h 358"/>
                <a:gd name="T6" fmla="*/ 48 w 336"/>
                <a:gd name="T7" fmla="*/ 277 h 358"/>
                <a:gd name="T8" fmla="*/ 255 w 336"/>
                <a:gd name="T9" fmla="*/ 310 h 358"/>
                <a:gd name="T10" fmla="*/ 98 w 336"/>
                <a:gd name="T11" fmla="*/ 94 h 358"/>
                <a:gd name="T12" fmla="*/ 273 w 336"/>
                <a:gd name="T13" fmla="*/ 122 h 358"/>
                <a:gd name="T14" fmla="*/ 245 w 336"/>
                <a:gd name="T15" fmla="*/ 297 h 358"/>
                <a:gd name="T16" fmla="*/ 71 w 336"/>
                <a:gd name="T17" fmla="*/ 269 h 358"/>
                <a:gd name="T18" fmla="*/ 98 w 336"/>
                <a:gd name="T19" fmla="*/ 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58">
                  <a:moveTo>
                    <a:pt x="255" y="310"/>
                  </a:moveTo>
                  <a:cubicBezTo>
                    <a:pt x="321" y="262"/>
                    <a:pt x="336" y="169"/>
                    <a:pt x="288" y="103"/>
                  </a:cubicBezTo>
                  <a:cubicBezTo>
                    <a:pt x="240" y="37"/>
                    <a:pt x="30" y="0"/>
                    <a:pt x="30" y="0"/>
                  </a:cubicBezTo>
                  <a:cubicBezTo>
                    <a:pt x="30" y="0"/>
                    <a:pt x="0" y="211"/>
                    <a:pt x="48" y="277"/>
                  </a:cubicBezTo>
                  <a:cubicBezTo>
                    <a:pt x="96" y="344"/>
                    <a:pt x="189" y="358"/>
                    <a:pt x="255" y="310"/>
                  </a:cubicBezTo>
                  <a:close/>
                  <a:moveTo>
                    <a:pt x="98" y="94"/>
                  </a:moveTo>
                  <a:cubicBezTo>
                    <a:pt x="154" y="54"/>
                    <a:pt x="232" y="66"/>
                    <a:pt x="273" y="122"/>
                  </a:cubicBezTo>
                  <a:cubicBezTo>
                    <a:pt x="314" y="178"/>
                    <a:pt x="301" y="256"/>
                    <a:pt x="245" y="297"/>
                  </a:cubicBezTo>
                  <a:cubicBezTo>
                    <a:pt x="189" y="337"/>
                    <a:pt x="111" y="325"/>
                    <a:pt x="71" y="269"/>
                  </a:cubicBezTo>
                  <a:cubicBezTo>
                    <a:pt x="30" y="213"/>
                    <a:pt x="42" y="135"/>
                    <a:pt x="98"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13" name="Group 12"/>
            <p:cNvGrpSpPr/>
            <p:nvPr/>
          </p:nvGrpSpPr>
          <p:grpSpPr>
            <a:xfrm>
              <a:off x="6346275" y="4568351"/>
              <a:ext cx="1620000" cy="1620000"/>
              <a:chOff x="6964641" y="2706230"/>
              <a:chExt cx="1620000" cy="1620000"/>
            </a:xfrm>
          </p:grpSpPr>
          <p:sp>
            <p:nvSpPr>
              <p:cNvPr id="14" name="Oval 13"/>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5" name="Oval 14"/>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16" name="Group 15"/>
          <p:cNvGrpSpPr/>
          <p:nvPr/>
        </p:nvGrpSpPr>
        <p:grpSpPr>
          <a:xfrm>
            <a:off x="1542530" y="2061353"/>
            <a:ext cx="1871410" cy="2419009"/>
            <a:chOff x="5254082" y="1428767"/>
            <a:chExt cx="1871410" cy="2419009"/>
          </a:xfrm>
        </p:grpSpPr>
        <p:sp>
          <p:nvSpPr>
            <p:cNvPr id="17" name="Freeform 5"/>
            <p:cNvSpPr>
              <a:spLocks noEditPoints="1"/>
            </p:cNvSpPr>
            <p:nvPr/>
          </p:nvSpPr>
          <p:spPr bwMode="auto">
            <a:xfrm>
              <a:off x="5254082" y="1428767"/>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18" name="Group 17"/>
            <p:cNvGrpSpPr/>
            <p:nvPr/>
          </p:nvGrpSpPr>
          <p:grpSpPr>
            <a:xfrm>
              <a:off x="5365039" y="1523112"/>
              <a:ext cx="1620000" cy="1620000"/>
              <a:chOff x="6964641" y="2706230"/>
              <a:chExt cx="1620000" cy="1620000"/>
            </a:xfrm>
          </p:grpSpPr>
          <p:sp>
            <p:nvSpPr>
              <p:cNvPr id="19" name="Oval 18"/>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0" name="Oval 19"/>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22" name="Group 21"/>
          <p:cNvGrpSpPr/>
          <p:nvPr/>
        </p:nvGrpSpPr>
        <p:grpSpPr>
          <a:xfrm rot="17240988">
            <a:off x="8415992" y="2204211"/>
            <a:ext cx="2464200" cy="2092044"/>
            <a:chOff x="6343966" y="2473460"/>
            <a:chExt cx="2464200" cy="2092044"/>
          </a:xfrm>
        </p:grpSpPr>
        <p:sp>
          <p:nvSpPr>
            <p:cNvPr id="23" name="Freeform 6"/>
            <p:cNvSpPr>
              <a:spLocks noEditPoints="1"/>
            </p:cNvSpPr>
            <p:nvPr/>
          </p:nvSpPr>
          <p:spPr bwMode="auto">
            <a:xfrm>
              <a:off x="6343966" y="2473460"/>
              <a:ext cx="2464200" cy="2092044"/>
            </a:xfrm>
            <a:custGeom>
              <a:avLst/>
              <a:gdLst>
                <a:gd name="T0" fmla="*/ 365 w 391"/>
                <a:gd name="T1" fmla="*/ 120 h 332"/>
                <a:gd name="T2" fmla="*/ 178 w 391"/>
                <a:gd name="T3" fmla="*/ 25 h 332"/>
                <a:gd name="T4" fmla="*/ 0 w 391"/>
                <a:gd name="T5" fmla="*/ 239 h 332"/>
                <a:gd name="T6" fmla="*/ 270 w 391"/>
                <a:gd name="T7" fmla="*/ 307 h 332"/>
                <a:gd name="T8" fmla="*/ 365 w 391"/>
                <a:gd name="T9" fmla="*/ 120 h 332"/>
                <a:gd name="T10" fmla="*/ 112 w 391"/>
                <a:gd name="T11" fmla="*/ 203 h 332"/>
                <a:gd name="T12" fmla="*/ 192 w 391"/>
                <a:gd name="T13" fmla="*/ 45 h 332"/>
                <a:gd name="T14" fmla="*/ 350 w 391"/>
                <a:gd name="T15" fmla="*/ 125 h 332"/>
                <a:gd name="T16" fmla="*/ 269 w 391"/>
                <a:gd name="T17" fmla="*/ 283 h 332"/>
                <a:gd name="T18" fmla="*/ 112 w 391"/>
                <a:gd name="T19" fmla="*/ 2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332">
                  <a:moveTo>
                    <a:pt x="365" y="120"/>
                  </a:moveTo>
                  <a:cubicBezTo>
                    <a:pt x="340" y="42"/>
                    <a:pt x="256" y="0"/>
                    <a:pt x="178" y="25"/>
                  </a:cubicBezTo>
                  <a:cubicBezTo>
                    <a:pt x="101" y="50"/>
                    <a:pt x="0" y="239"/>
                    <a:pt x="0" y="239"/>
                  </a:cubicBezTo>
                  <a:cubicBezTo>
                    <a:pt x="0" y="239"/>
                    <a:pt x="192" y="332"/>
                    <a:pt x="270" y="307"/>
                  </a:cubicBezTo>
                  <a:cubicBezTo>
                    <a:pt x="348" y="282"/>
                    <a:pt x="391" y="198"/>
                    <a:pt x="365" y="120"/>
                  </a:cubicBezTo>
                  <a:close/>
                  <a:moveTo>
                    <a:pt x="112" y="203"/>
                  </a:moveTo>
                  <a:cubicBezTo>
                    <a:pt x="90" y="137"/>
                    <a:pt x="126" y="66"/>
                    <a:pt x="192" y="45"/>
                  </a:cubicBezTo>
                  <a:cubicBezTo>
                    <a:pt x="258" y="24"/>
                    <a:pt x="328" y="60"/>
                    <a:pt x="350" y="125"/>
                  </a:cubicBezTo>
                  <a:cubicBezTo>
                    <a:pt x="371" y="191"/>
                    <a:pt x="335" y="262"/>
                    <a:pt x="269" y="283"/>
                  </a:cubicBezTo>
                  <a:cubicBezTo>
                    <a:pt x="203" y="304"/>
                    <a:pt x="133" y="268"/>
                    <a:pt x="112" y="20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24" name="Group 23"/>
            <p:cNvGrpSpPr/>
            <p:nvPr/>
          </p:nvGrpSpPr>
          <p:grpSpPr>
            <a:xfrm>
              <a:off x="6964641" y="2706230"/>
              <a:ext cx="1620000" cy="1620000"/>
              <a:chOff x="6964641" y="2706230"/>
              <a:chExt cx="1620000" cy="1620000"/>
            </a:xfrm>
          </p:grpSpPr>
          <p:sp>
            <p:nvSpPr>
              <p:cNvPr id="25" name="Oval 24"/>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Oval 25"/>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32" name="Group 31"/>
          <p:cNvGrpSpPr/>
          <p:nvPr/>
        </p:nvGrpSpPr>
        <p:grpSpPr>
          <a:xfrm rot="8699324">
            <a:off x="6259499" y="1873392"/>
            <a:ext cx="2118627" cy="2256856"/>
            <a:chOff x="4137616" y="4156134"/>
            <a:chExt cx="2118627" cy="2256856"/>
          </a:xfrm>
        </p:grpSpPr>
        <p:sp>
          <p:nvSpPr>
            <p:cNvPr id="33" name="Freeform 8"/>
            <p:cNvSpPr>
              <a:spLocks noEditPoints="1"/>
            </p:cNvSpPr>
            <p:nvPr/>
          </p:nvSpPr>
          <p:spPr bwMode="auto">
            <a:xfrm>
              <a:off x="4137616" y="4156134"/>
              <a:ext cx="2118627" cy="2256856"/>
            </a:xfrm>
            <a:custGeom>
              <a:avLst/>
              <a:gdLst>
                <a:gd name="T0" fmla="*/ 81 w 336"/>
                <a:gd name="T1" fmla="*/ 310 h 358"/>
                <a:gd name="T2" fmla="*/ 288 w 336"/>
                <a:gd name="T3" fmla="*/ 277 h 358"/>
                <a:gd name="T4" fmla="*/ 306 w 336"/>
                <a:gd name="T5" fmla="*/ 0 h 358"/>
                <a:gd name="T6" fmla="*/ 48 w 336"/>
                <a:gd name="T7" fmla="*/ 103 h 358"/>
                <a:gd name="T8" fmla="*/ 81 w 336"/>
                <a:gd name="T9" fmla="*/ 310 h 358"/>
                <a:gd name="T10" fmla="*/ 238 w 336"/>
                <a:gd name="T11" fmla="*/ 94 h 358"/>
                <a:gd name="T12" fmla="*/ 265 w 336"/>
                <a:gd name="T13" fmla="*/ 269 h 358"/>
                <a:gd name="T14" fmla="*/ 91 w 336"/>
                <a:gd name="T15" fmla="*/ 296 h 358"/>
                <a:gd name="T16" fmla="*/ 63 w 336"/>
                <a:gd name="T17" fmla="*/ 122 h 358"/>
                <a:gd name="T18" fmla="*/ 238 w 336"/>
                <a:gd name="T19" fmla="*/ 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58">
                  <a:moveTo>
                    <a:pt x="81" y="310"/>
                  </a:moveTo>
                  <a:cubicBezTo>
                    <a:pt x="147" y="358"/>
                    <a:pt x="240" y="343"/>
                    <a:pt x="288" y="277"/>
                  </a:cubicBezTo>
                  <a:cubicBezTo>
                    <a:pt x="336" y="211"/>
                    <a:pt x="306" y="0"/>
                    <a:pt x="306" y="0"/>
                  </a:cubicBezTo>
                  <a:cubicBezTo>
                    <a:pt x="306" y="0"/>
                    <a:pt x="96" y="36"/>
                    <a:pt x="48" y="103"/>
                  </a:cubicBezTo>
                  <a:cubicBezTo>
                    <a:pt x="0" y="169"/>
                    <a:pt x="15" y="262"/>
                    <a:pt x="81" y="310"/>
                  </a:cubicBezTo>
                  <a:close/>
                  <a:moveTo>
                    <a:pt x="238" y="94"/>
                  </a:moveTo>
                  <a:cubicBezTo>
                    <a:pt x="294" y="135"/>
                    <a:pt x="306" y="213"/>
                    <a:pt x="265" y="269"/>
                  </a:cubicBezTo>
                  <a:cubicBezTo>
                    <a:pt x="225" y="325"/>
                    <a:pt x="147" y="337"/>
                    <a:pt x="91" y="296"/>
                  </a:cubicBezTo>
                  <a:cubicBezTo>
                    <a:pt x="35" y="256"/>
                    <a:pt x="22" y="178"/>
                    <a:pt x="63" y="122"/>
                  </a:cubicBezTo>
                  <a:cubicBezTo>
                    <a:pt x="104" y="66"/>
                    <a:pt x="182" y="53"/>
                    <a:pt x="238" y="94"/>
                  </a:cubicBezTo>
                  <a:close/>
                </a:path>
              </a:pathLst>
            </a:custGeom>
            <a:solidFill>
              <a:srgbClr val="CD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34" name="Group 33"/>
            <p:cNvGrpSpPr/>
            <p:nvPr/>
          </p:nvGrpSpPr>
          <p:grpSpPr>
            <a:xfrm>
              <a:off x="4373482" y="4565504"/>
              <a:ext cx="1620000" cy="1620000"/>
              <a:chOff x="6951194" y="2706230"/>
              <a:chExt cx="1620000" cy="1620000"/>
            </a:xfrm>
          </p:grpSpPr>
          <p:sp>
            <p:nvSpPr>
              <p:cNvPr id="35" name="Oval 34"/>
              <p:cNvSpPr>
                <a:spLocks noChangeAspect="1" noChangeArrowheads="1"/>
              </p:cNvSpPr>
              <p:nvPr/>
            </p:nvSpPr>
            <p:spPr bwMode="auto">
              <a:xfrm flipV="1">
                <a:off x="6951194"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36" name="Oval 35"/>
              <p:cNvSpPr>
                <a:spLocks noChangeAspect="1" noChangeArrowheads="1"/>
              </p:cNvSpPr>
              <p:nvPr/>
            </p:nvSpPr>
            <p:spPr bwMode="auto">
              <a:xfrm flipV="1">
                <a:off x="7071056"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sp>
        <p:nvSpPr>
          <p:cNvPr id="2" name="Rectangle 1"/>
          <p:cNvSpPr/>
          <p:nvPr/>
        </p:nvSpPr>
        <p:spPr>
          <a:xfrm>
            <a:off x="1128157" y="4806856"/>
            <a:ext cx="2479577" cy="586827"/>
          </a:xfrm>
          <a:prstGeom prst="rect">
            <a:avLst/>
          </a:prstGeom>
        </p:spPr>
        <p:txBody>
          <a:bodyPr wrap="square">
            <a:spAutoFit/>
          </a:bodyPr>
          <a:lstStyle/>
          <a:p>
            <a:pPr lvl="0" algn="ctr">
              <a:lnSpc>
                <a:spcPct val="80000"/>
              </a:lnSpc>
              <a:buClr>
                <a:srgbClr val="EDFCFF"/>
              </a:buClr>
              <a:buFont typeface="Lucida Sans Unicode"/>
              <a:defRPr sz="1800"/>
            </a:pPr>
            <a:r>
              <a:rPr lang="en-GB" b="1" dirty="0">
                <a:uFill>
                  <a:solidFill>
                    <a:srgbClr val="FFFFFF"/>
                  </a:solidFill>
                </a:uFill>
                <a:ea typeface="Lucida Sans Unicode"/>
                <a:cs typeface="Lucida Sans Unicode"/>
                <a:sym typeface="Lucida Sans Unicode"/>
              </a:rPr>
              <a:t>Decisive</a:t>
            </a:r>
            <a:endParaRPr lang="en-GB" b="1" dirty="0">
              <a:uFill>
                <a:solidFill>
                  <a:srgbClr val="FFFFFF"/>
                </a:solidFill>
              </a:uFill>
              <a:sym typeface="Arial"/>
            </a:endParaRPr>
          </a:p>
          <a:p>
            <a:pPr marL="365759" lvl="0" indent="-256031" algn="ctr">
              <a:lnSpc>
                <a:spcPct val="80000"/>
              </a:lnSpc>
              <a:spcBef>
                <a:spcPts val="400"/>
              </a:spcBef>
              <a:buClr>
                <a:srgbClr val="34B1CB"/>
              </a:buClr>
              <a:buFont typeface="Lucida Sans Unicode"/>
              <a:defRPr sz="1800"/>
            </a:pPr>
            <a:r>
              <a:rPr lang="en-GB" b="1" dirty="0" smtClean="0">
                <a:uFill>
                  <a:solidFill>
                    <a:srgbClr val="FFFFFF"/>
                  </a:solidFill>
                </a:uFill>
                <a:ea typeface="Lucida Sans Unicode"/>
                <a:cs typeface="Lucida Sans Unicode"/>
                <a:sym typeface="Lucida Sans Unicode"/>
              </a:rPr>
              <a:t>Direct</a:t>
            </a:r>
            <a:r>
              <a:rPr lang="en-GB" b="1" dirty="0" smtClean="0">
                <a:uFill>
                  <a:solidFill>
                    <a:srgbClr val="FFFFFF"/>
                  </a:solidFill>
                </a:uFill>
                <a:sym typeface="Arial"/>
              </a:rPr>
              <a:t> </a:t>
            </a:r>
            <a:r>
              <a:rPr lang="en-GB" b="1" dirty="0" smtClean="0">
                <a:uFill>
                  <a:solidFill>
                    <a:srgbClr val="FFFFFF"/>
                  </a:solidFill>
                </a:uFill>
                <a:ea typeface="Lucida Sans Unicode"/>
                <a:cs typeface="Lucida Sans Unicode"/>
                <a:sym typeface="Lucida Sans Unicode"/>
              </a:rPr>
              <a:t>Powerful </a:t>
            </a:r>
            <a:endParaRPr lang="en-GB" b="1" dirty="0">
              <a:uFill>
                <a:solidFill>
                  <a:srgbClr val="FFFFFF"/>
                </a:solidFill>
              </a:uFill>
              <a:ea typeface="Lucida Sans Unicode"/>
              <a:cs typeface="Lucida Sans Unicode"/>
              <a:sym typeface="Lucida Sans Unicode"/>
            </a:endParaRPr>
          </a:p>
        </p:txBody>
      </p:sp>
      <p:sp>
        <p:nvSpPr>
          <p:cNvPr id="3" name="Rectangle 2"/>
          <p:cNvSpPr/>
          <p:nvPr/>
        </p:nvSpPr>
        <p:spPr>
          <a:xfrm>
            <a:off x="1680953" y="4712829"/>
            <a:ext cx="6096000" cy="646331"/>
          </a:xfrm>
          <a:prstGeom prst="rect">
            <a:avLst/>
          </a:prstGeom>
        </p:spPr>
        <p:txBody>
          <a:bodyPr>
            <a:spAutoFit/>
          </a:bodyPr>
          <a:lstStyle/>
          <a:p>
            <a:pPr lvl="0" algn="ctr">
              <a:buClr>
                <a:srgbClr val="EDFCFF"/>
              </a:buClr>
              <a:buFont typeface="Lucida Sans Unicode"/>
              <a:defRPr sz="1800"/>
            </a:pPr>
            <a:r>
              <a:rPr lang="en-GB" b="1" dirty="0">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 </a:t>
            </a:r>
            <a:r>
              <a:rPr lang="en-GB" b="1" dirty="0" smtClean="0">
                <a:uFill>
                  <a:solidFill>
                    <a:srgbClr val="E43634"/>
                  </a:solidFill>
                </a:uFill>
                <a:ea typeface="Lucida Grande"/>
                <a:cs typeface="Lucida Grande"/>
                <a:sym typeface="Lucida Grande"/>
              </a:rPr>
              <a:t>Influencing</a:t>
            </a:r>
            <a:endParaRPr lang="en-GB" b="1" dirty="0" smtClean="0">
              <a:uFill>
                <a:solidFill>
                  <a:srgbClr val="FF6251"/>
                </a:solidFill>
              </a:uFill>
              <a:sym typeface="Arial"/>
            </a:endParaRPr>
          </a:p>
          <a:p>
            <a:pPr lvl="0" algn="ctr">
              <a:buClr>
                <a:srgbClr val="EDFCFF"/>
              </a:buClr>
              <a:buFont typeface="Lucida Sans Unicode"/>
              <a:defRPr sz="1800"/>
            </a:pPr>
            <a:r>
              <a:rPr lang="en-GB" b="1" dirty="0" smtClean="0">
                <a:uFill>
                  <a:solidFill>
                    <a:srgbClr val="E43634"/>
                  </a:solidFill>
                </a:uFill>
                <a:ea typeface="Lucida Grande"/>
                <a:cs typeface="Lucida Grande"/>
                <a:sym typeface="Lucida Grande"/>
              </a:rPr>
              <a:t>Popular</a:t>
            </a:r>
            <a:r>
              <a:rPr lang="en-GB" b="1" dirty="0" smtClean="0">
                <a:uFill>
                  <a:solidFill/>
                </a:uFill>
                <a:sym typeface="Arial"/>
              </a:rPr>
              <a:t> </a:t>
            </a:r>
            <a:r>
              <a:rPr lang="en-GB" b="1" dirty="0" smtClean="0">
                <a:uFill>
                  <a:solidFill>
                    <a:srgbClr val="E43634"/>
                  </a:solidFill>
                </a:uFill>
                <a:ea typeface="Lucida Grande"/>
                <a:cs typeface="Lucida Grande"/>
                <a:sym typeface="Lucida Grande"/>
              </a:rPr>
              <a:t>Charming</a:t>
            </a:r>
            <a:r>
              <a:rPr lang="en-GB" b="1" dirty="0" smtClean="0">
                <a:uFill>
                  <a:solidFill>
                    <a:srgbClr val="E43634"/>
                  </a:solidFill>
                </a:uFill>
                <a:ea typeface="Lucida Sans Unicode"/>
                <a:cs typeface="Lucida Sans Unicode"/>
                <a:sym typeface="Lucida Sans Unicode"/>
              </a:rPr>
              <a:t> </a:t>
            </a:r>
            <a:endParaRPr lang="en-GB" b="1" dirty="0">
              <a:uFill>
                <a:solidFill>
                  <a:srgbClr val="E43634"/>
                </a:solidFill>
              </a:uFill>
              <a:ea typeface="Lucida Sans Unicode"/>
              <a:cs typeface="Lucida Sans Unicode"/>
              <a:sym typeface="Lucida Sans Unicode"/>
            </a:endParaRPr>
          </a:p>
        </p:txBody>
      </p:sp>
      <p:sp>
        <p:nvSpPr>
          <p:cNvPr id="5" name="Rectangle 4"/>
          <p:cNvSpPr/>
          <p:nvPr/>
        </p:nvSpPr>
        <p:spPr>
          <a:xfrm>
            <a:off x="8504089" y="4712828"/>
            <a:ext cx="2881438" cy="646331"/>
          </a:xfrm>
          <a:prstGeom prst="rect">
            <a:avLst/>
          </a:prstGeom>
        </p:spPr>
        <p:txBody>
          <a:bodyPr wrap="square">
            <a:spAutoFit/>
          </a:bodyPr>
          <a:lstStyle/>
          <a:p>
            <a:pPr lvl="0" algn="ctr">
              <a:buClr>
                <a:srgbClr val="EDFCFF"/>
              </a:buClr>
              <a:buFont typeface="Lucida Sans Unicode"/>
              <a:defRPr sz="1800"/>
            </a:pPr>
            <a:r>
              <a:rPr lang="en-GB" b="1" dirty="0" smtClean="0">
                <a:uFill>
                  <a:solidFill/>
                </a:uFill>
                <a:ea typeface="Lucida Grande"/>
                <a:cs typeface="Lucida Grande"/>
                <a:sym typeface="Lucida Grande"/>
              </a:rPr>
              <a:t>Conscientious </a:t>
            </a:r>
            <a:endParaRPr lang="en-GB" b="1" dirty="0">
              <a:uFill>
                <a:solidFill/>
              </a:uFill>
              <a:sym typeface="Arial"/>
            </a:endParaRPr>
          </a:p>
          <a:p>
            <a:pPr lvl="0" algn="ctr">
              <a:buClr>
                <a:srgbClr val="000000"/>
              </a:buClr>
              <a:buFont typeface="Lucida Sans Unicode"/>
              <a:defRPr sz="1800"/>
            </a:pPr>
            <a:r>
              <a:rPr lang="en-GB" b="1" dirty="0">
                <a:uFill>
                  <a:solidFill/>
                </a:uFill>
                <a:ea typeface="Lucida Grande"/>
                <a:cs typeface="Lucida Grande"/>
                <a:sym typeface="Lucida Grande"/>
              </a:rPr>
              <a:t>Perfect</a:t>
            </a:r>
            <a:r>
              <a:rPr lang="en-GB" b="1" dirty="0">
                <a:uFill>
                  <a:solidFill/>
                </a:uFill>
                <a:ea typeface="Lucida Sans Unicode"/>
                <a:cs typeface="Lucida Sans Unicode"/>
                <a:sym typeface="Lucida Sans Unicode"/>
              </a:rPr>
              <a:t> </a:t>
            </a:r>
            <a:r>
              <a:rPr lang="en-GB" b="1" dirty="0" smtClean="0">
                <a:uFill>
                  <a:solidFill/>
                </a:uFill>
                <a:ea typeface="Lucida Grande"/>
                <a:cs typeface="Lucida Grande"/>
                <a:sym typeface="Lucida Grande"/>
              </a:rPr>
              <a:t>Organized</a:t>
            </a:r>
            <a:endParaRPr lang="en-GB" b="1" dirty="0">
              <a:uFill>
                <a:solidFill/>
              </a:uFill>
              <a:ea typeface="Lucida Grande"/>
              <a:cs typeface="Lucida Grande"/>
              <a:sym typeface="Lucida Grande"/>
            </a:endParaRPr>
          </a:p>
        </p:txBody>
      </p:sp>
      <p:sp>
        <p:nvSpPr>
          <p:cNvPr id="59" name="Rectangle 58"/>
          <p:cNvSpPr/>
          <p:nvPr/>
        </p:nvSpPr>
        <p:spPr>
          <a:xfrm>
            <a:off x="4004602" y="4755479"/>
            <a:ext cx="6096000" cy="646331"/>
          </a:xfrm>
          <a:prstGeom prst="rect">
            <a:avLst/>
          </a:prstGeom>
        </p:spPr>
        <p:txBody>
          <a:bodyPr>
            <a:spAutoFit/>
          </a:bodyPr>
          <a:lstStyle/>
          <a:p>
            <a:pPr lvl="0" algn="ctr">
              <a:buClr>
                <a:srgbClr val="EDFCFF"/>
              </a:buClr>
              <a:buFont typeface="Lucida Sans Unicode"/>
              <a:defRPr sz="1800"/>
            </a:pPr>
            <a:r>
              <a:rPr lang="en-GB" b="1" dirty="0">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 </a:t>
            </a:r>
            <a:r>
              <a:rPr lang="en-GB" b="1" dirty="0" smtClean="0">
                <a:uFill>
                  <a:solidFill>
                    <a:srgbClr val="002F73"/>
                  </a:solidFill>
                </a:uFill>
                <a:ea typeface="Lucida Grande"/>
                <a:cs typeface="Lucida Grande"/>
                <a:sym typeface="Lucida Grande"/>
              </a:rPr>
              <a:t>Steady</a:t>
            </a:r>
            <a:r>
              <a:rPr lang="en-GB" b="1" dirty="0" smtClean="0">
                <a:uFill>
                  <a:solidFill/>
                </a:uFill>
                <a:sym typeface="Arial"/>
              </a:rPr>
              <a:t> </a:t>
            </a:r>
            <a:r>
              <a:rPr lang="en-GB" b="1" dirty="0" smtClean="0">
                <a:uFill>
                  <a:solidFill>
                    <a:srgbClr val="002F73"/>
                  </a:solidFill>
                </a:uFill>
                <a:ea typeface="Lucida Grande"/>
                <a:cs typeface="Lucida Grande"/>
                <a:sym typeface="Lucida Grande"/>
              </a:rPr>
              <a:t>Peaceful</a:t>
            </a:r>
            <a:endParaRPr lang="en-GB" b="1" dirty="0">
              <a:uFill>
                <a:solidFill/>
              </a:uFill>
              <a:ea typeface="Lucida Grande"/>
              <a:cs typeface="Lucida Grande"/>
              <a:sym typeface="Lucida Grande"/>
            </a:endParaRPr>
          </a:p>
          <a:p>
            <a:pPr lvl="0" algn="ctr">
              <a:buClr>
                <a:srgbClr val="EDFCFF"/>
              </a:buClr>
              <a:buFont typeface="Lucida Sans Unicode"/>
              <a:defRPr sz="1800"/>
            </a:pPr>
            <a:r>
              <a:rPr lang="en-GB" b="1" dirty="0" smtClean="0">
                <a:uFill>
                  <a:solidFill>
                    <a:srgbClr val="002F73"/>
                  </a:solidFill>
                </a:uFill>
                <a:ea typeface="Lucida Grande"/>
                <a:cs typeface="Lucida Grande"/>
                <a:sym typeface="Lucida Grande"/>
              </a:rPr>
              <a:t>Slow</a:t>
            </a:r>
            <a:r>
              <a:rPr lang="en-GB" b="1" dirty="0" smtClean="0">
                <a:uFill>
                  <a:solidFill>
                    <a:srgbClr val="002F73"/>
                  </a:solidFill>
                </a:uFill>
                <a:ea typeface="Lucida Sans Unicode"/>
                <a:cs typeface="Lucida Sans Unicode"/>
                <a:sym typeface="Lucida Sans Unicode"/>
              </a:rPr>
              <a:t> </a:t>
            </a:r>
            <a:r>
              <a:rPr lang="en-GB" b="1" dirty="0">
                <a:uFill>
                  <a:solidFill>
                    <a:srgbClr val="002F73"/>
                  </a:solidFill>
                </a:uFill>
                <a:ea typeface="Lucida Grande"/>
                <a:cs typeface="Lucida Grande"/>
                <a:sym typeface="Lucida Grande"/>
              </a:rPr>
              <a:t>paced</a:t>
            </a:r>
          </a:p>
        </p:txBody>
      </p:sp>
      <p:sp>
        <p:nvSpPr>
          <p:cNvPr id="60" name="Rectangle 59"/>
          <p:cNvSpPr/>
          <p:nvPr/>
        </p:nvSpPr>
        <p:spPr>
          <a:xfrm>
            <a:off x="-118260" y="62358"/>
            <a:ext cx="9471701" cy="707886"/>
          </a:xfrm>
          <a:prstGeom prst="rect">
            <a:avLst/>
          </a:prstGeom>
        </p:spPr>
        <p:txBody>
          <a:bodyPr wrap="square">
            <a:spAutoFit/>
          </a:bodyPr>
          <a:lstStyle/>
          <a:p>
            <a:pPr marL="365759" lvl="0" indent="-256031" algn="ctr">
              <a:buClr>
                <a:srgbClr val="000000"/>
              </a:buClr>
              <a:buFont typeface="Lucida Sans Unicode"/>
              <a:defRPr sz="1800"/>
            </a:pPr>
            <a:r>
              <a:rPr lang="en-GB" sz="4000" b="1" dirty="0">
                <a:solidFill>
                  <a:srgbClr val="7030A0"/>
                </a:solidFill>
                <a:uFill>
                  <a:solidFill>
                    <a:srgbClr val="E43634"/>
                  </a:solidFill>
                </a:uFill>
                <a:latin typeface="Aharoni" panose="02010803020104030203" pitchFamily="2" charset="-79"/>
                <a:cs typeface="Aharoni" panose="02010803020104030203" pitchFamily="2" charset="-79"/>
                <a:sym typeface="Arial"/>
              </a:rPr>
              <a:t>Ways of understanding </a:t>
            </a:r>
            <a:r>
              <a:rPr lang="en-GB" sz="4000" b="1" dirty="0" smtClean="0">
                <a:solidFill>
                  <a:srgbClr val="7030A0"/>
                </a:solidFill>
                <a:uFill>
                  <a:solidFill>
                    <a:srgbClr val="E43634"/>
                  </a:solidFill>
                </a:uFill>
                <a:latin typeface="Aharoni" panose="02010803020104030203" pitchFamily="2" charset="-79"/>
                <a:cs typeface="Aharoni" panose="02010803020104030203" pitchFamily="2" charset="-79"/>
                <a:sym typeface="Arial"/>
              </a:rPr>
              <a:t>our </a:t>
            </a:r>
            <a:r>
              <a:rPr lang="en-GB" sz="4000" b="1" dirty="0" err="1">
                <a:solidFill>
                  <a:srgbClr val="7030A0"/>
                </a:solidFill>
                <a:uFill>
                  <a:solidFill>
                    <a:srgbClr val="E43634"/>
                  </a:solidFill>
                </a:uFill>
                <a:latin typeface="Aharoni" panose="02010803020104030203" pitchFamily="2" charset="-79"/>
                <a:cs typeface="Aharoni" panose="02010803020104030203" pitchFamily="2" charset="-79"/>
                <a:sym typeface="Arial"/>
              </a:rPr>
              <a:t>behavior</a:t>
            </a:r>
            <a:endParaRPr lang="en-GB" sz="4000" b="1" dirty="0">
              <a:solidFill>
                <a:srgbClr val="7030A0"/>
              </a:solidFill>
              <a:uFill>
                <a:solidFill>
                  <a:srgbClr val="E43634"/>
                </a:solidFill>
              </a:uFill>
              <a:latin typeface="Aharoni" panose="02010803020104030203" pitchFamily="2" charset="-79"/>
              <a:cs typeface="Aharoni" panose="02010803020104030203" pitchFamily="2" charset="-79"/>
              <a:sym typeface="Arial"/>
            </a:endParaRPr>
          </a:p>
        </p:txBody>
      </p:sp>
      <p:sp>
        <p:nvSpPr>
          <p:cNvPr id="61" name="TextBox 60"/>
          <p:cNvSpPr txBox="1"/>
          <p:nvPr/>
        </p:nvSpPr>
        <p:spPr>
          <a:xfrm>
            <a:off x="2130703" y="2553950"/>
            <a:ext cx="665567" cy="923330"/>
          </a:xfrm>
          <a:prstGeom prst="rect">
            <a:avLst/>
          </a:prstGeom>
          <a:noFill/>
        </p:spPr>
        <p:txBody>
          <a:bodyPr wrap="none" rtlCol="0">
            <a:spAutoFit/>
          </a:bodyPr>
          <a:lstStyle/>
          <a:p>
            <a:r>
              <a:rPr lang="en-GB" sz="5400" dirty="0">
                <a:latin typeface="Aharoni" panose="02010803020104030203" pitchFamily="2" charset="-79"/>
                <a:cs typeface="Aharoni" panose="02010803020104030203" pitchFamily="2" charset="-79"/>
              </a:rPr>
              <a:t>D</a:t>
            </a:r>
          </a:p>
        </p:txBody>
      </p:sp>
      <p:sp>
        <p:nvSpPr>
          <p:cNvPr id="62" name="TextBox 61"/>
          <p:cNvSpPr txBox="1"/>
          <p:nvPr/>
        </p:nvSpPr>
        <p:spPr>
          <a:xfrm>
            <a:off x="4676373" y="2486703"/>
            <a:ext cx="401072" cy="923330"/>
          </a:xfrm>
          <a:prstGeom prst="rect">
            <a:avLst/>
          </a:prstGeom>
          <a:noFill/>
        </p:spPr>
        <p:txBody>
          <a:bodyPr wrap="none" rtlCol="0">
            <a:spAutoFit/>
          </a:bodyPr>
          <a:lstStyle/>
          <a:p>
            <a:r>
              <a:rPr lang="en-GB" sz="5400" dirty="0" smtClean="0">
                <a:latin typeface="Aharoni" panose="02010803020104030203" pitchFamily="2" charset="-79"/>
                <a:cs typeface="Aharoni" panose="02010803020104030203" pitchFamily="2" charset="-79"/>
              </a:rPr>
              <a:t>I</a:t>
            </a:r>
            <a:endParaRPr lang="en-GB" sz="5400" dirty="0">
              <a:latin typeface="Aharoni" panose="02010803020104030203" pitchFamily="2" charset="-79"/>
              <a:cs typeface="Aharoni" panose="02010803020104030203" pitchFamily="2" charset="-79"/>
            </a:endParaRPr>
          </a:p>
        </p:txBody>
      </p:sp>
      <p:sp>
        <p:nvSpPr>
          <p:cNvPr id="63" name="TextBox 62"/>
          <p:cNvSpPr txBox="1"/>
          <p:nvPr/>
        </p:nvSpPr>
        <p:spPr>
          <a:xfrm>
            <a:off x="9351376" y="2603917"/>
            <a:ext cx="593432" cy="923330"/>
          </a:xfrm>
          <a:prstGeom prst="rect">
            <a:avLst/>
          </a:prstGeom>
          <a:noFill/>
        </p:spPr>
        <p:txBody>
          <a:bodyPr wrap="none" rtlCol="0">
            <a:spAutoFit/>
          </a:bodyPr>
          <a:lstStyle/>
          <a:p>
            <a:r>
              <a:rPr lang="en-GB" sz="5400" dirty="0" smtClean="0">
                <a:latin typeface="Aharoni" panose="02010803020104030203" pitchFamily="2" charset="-79"/>
                <a:cs typeface="Aharoni" panose="02010803020104030203" pitchFamily="2" charset="-79"/>
              </a:rPr>
              <a:t>C</a:t>
            </a:r>
            <a:endParaRPr lang="en-GB" sz="5400" dirty="0">
              <a:latin typeface="Aharoni" panose="02010803020104030203" pitchFamily="2" charset="-79"/>
              <a:cs typeface="Aharoni" panose="02010803020104030203" pitchFamily="2" charset="-79"/>
            </a:endParaRPr>
          </a:p>
        </p:txBody>
      </p:sp>
      <p:sp>
        <p:nvSpPr>
          <p:cNvPr id="64" name="TextBox 63"/>
          <p:cNvSpPr txBox="1"/>
          <p:nvPr/>
        </p:nvSpPr>
        <p:spPr>
          <a:xfrm>
            <a:off x="6987346" y="2525706"/>
            <a:ext cx="580608" cy="923330"/>
          </a:xfrm>
          <a:prstGeom prst="rect">
            <a:avLst/>
          </a:prstGeom>
          <a:noFill/>
        </p:spPr>
        <p:txBody>
          <a:bodyPr wrap="none" rtlCol="0">
            <a:spAutoFit/>
          </a:bodyPr>
          <a:lstStyle/>
          <a:p>
            <a:r>
              <a:rPr lang="en-GB" sz="5400" dirty="0" smtClean="0">
                <a:latin typeface="Aharoni" panose="02010803020104030203" pitchFamily="2" charset="-79"/>
                <a:cs typeface="Aharoni" panose="02010803020104030203" pitchFamily="2" charset="-79"/>
              </a:rPr>
              <a:t>S</a:t>
            </a:r>
            <a:endParaRPr lang="en-GB" sz="5400" dirty="0">
              <a:latin typeface="Aharoni" panose="02010803020104030203" pitchFamily="2" charset="-79"/>
              <a:cs typeface="Aharoni" panose="02010803020104030203" pitchFamily="2" charset="-79"/>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38" name="Logo.jpg"/>
          <p:cNvPicPr/>
          <p:nvPr/>
        </p:nvPicPr>
        <p:blipFill>
          <a:blip r:embed="rId4">
            <a:extLst/>
          </a:blip>
          <a:stretch>
            <a:fillRect/>
          </a:stretch>
        </p:blipFill>
        <p:spPr>
          <a:xfrm>
            <a:off x="0" y="6353298"/>
            <a:ext cx="1900052" cy="504702"/>
          </a:xfrm>
          <a:prstGeom prst="rect">
            <a:avLst/>
          </a:prstGeom>
          <a:ln w="25400">
            <a:round/>
          </a:ln>
        </p:spPr>
      </p:pic>
    </p:spTree>
    <p:extLst>
      <p:ext uri="{BB962C8B-B14F-4D97-AF65-F5344CB8AC3E}">
        <p14:creationId xmlns:p14="http://schemas.microsoft.com/office/powerpoint/2010/main" val="254985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9"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https://emotionatpeek.files.wordpress.com/2014/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9299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48598" y="0"/>
            <a:ext cx="12192000" cy="656961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3298"/>
            <a:ext cx="12192001"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979756" y="2987371"/>
            <a:ext cx="1010062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2901201">
            <a:off x="3749434" y="1819973"/>
            <a:ext cx="2118627" cy="2256856"/>
            <a:chOff x="6086115" y="4169425"/>
            <a:chExt cx="2118627" cy="2256856"/>
          </a:xfrm>
        </p:grpSpPr>
        <p:sp>
          <p:nvSpPr>
            <p:cNvPr id="9" name="Freeform 9"/>
            <p:cNvSpPr>
              <a:spLocks noEditPoints="1"/>
            </p:cNvSpPr>
            <p:nvPr/>
          </p:nvSpPr>
          <p:spPr bwMode="auto">
            <a:xfrm>
              <a:off x="6086115" y="4169425"/>
              <a:ext cx="2118627" cy="2256856"/>
            </a:xfrm>
            <a:custGeom>
              <a:avLst/>
              <a:gdLst>
                <a:gd name="T0" fmla="*/ 255 w 336"/>
                <a:gd name="T1" fmla="*/ 310 h 358"/>
                <a:gd name="T2" fmla="*/ 288 w 336"/>
                <a:gd name="T3" fmla="*/ 103 h 358"/>
                <a:gd name="T4" fmla="*/ 30 w 336"/>
                <a:gd name="T5" fmla="*/ 0 h 358"/>
                <a:gd name="T6" fmla="*/ 48 w 336"/>
                <a:gd name="T7" fmla="*/ 277 h 358"/>
                <a:gd name="T8" fmla="*/ 255 w 336"/>
                <a:gd name="T9" fmla="*/ 310 h 358"/>
                <a:gd name="T10" fmla="*/ 98 w 336"/>
                <a:gd name="T11" fmla="*/ 94 h 358"/>
                <a:gd name="T12" fmla="*/ 273 w 336"/>
                <a:gd name="T13" fmla="*/ 122 h 358"/>
                <a:gd name="T14" fmla="*/ 245 w 336"/>
                <a:gd name="T15" fmla="*/ 297 h 358"/>
                <a:gd name="T16" fmla="*/ 71 w 336"/>
                <a:gd name="T17" fmla="*/ 269 h 358"/>
                <a:gd name="T18" fmla="*/ 98 w 336"/>
                <a:gd name="T19" fmla="*/ 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58">
                  <a:moveTo>
                    <a:pt x="255" y="310"/>
                  </a:moveTo>
                  <a:cubicBezTo>
                    <a:pt x="321" y="262"/>
                    <a:pt x="336" y="169"/>
                    <a:pt x="288" y="103"/>
                  </a:cubicBezTo>
                  <a:cubicBezTo>
                    <a:pt x="240" y="37"/>
                    <a:pt x="30" y="0"/>
                    <a:pt x="30" y="0"/>
                  </a:cubicBezTo>
                  <a:cubicBezTo>
                    <a:pt x="30" y="0"/>
                    <a:pt x="0" y="211"/>
                    <a:pt x="48" y="277"/>
                  </a:cubicBezTo>
                  <a:cubicBezTo>
                    <a:pt x="96" y="344"/>
                    <a:pt x="189" y="358"/>
                    <a:pt x="255" y="310"/>
                  </a:cubicBezTo>
                  <a:close/>
                  <a:moveTo>
                    <a:pt x="98" y="94"/>
                  </a:moveTo>
                  <a:cubicBezTo>
                    <a:pt x="154" y="54"/>
                    <a:pt x="232" y="66"/>
                    <a:pt x="273" y="122"/>
                  </a:cubicBezTo>
                  <a:cubicBezTo>
                    <a:pt x="314" y="178"/>
                    <a:pt x="301" y="256"/>
                    <a:pt x="245" y="297"/>
                  </a:cubicBezTo>
                  <a:cubicBezTo>
                    <a:pt x="189" y="337"/>
                    <a:pt x="111" y="325"/>
                    <a:pt x="71" y="269"/>
                  </a:cubicBezTo>
                  <a:cubicBezTo>
                    <a:pt x="30" y="213"/>
                    <a:pt x="42" y="135"/>
                    <a:pt x="98"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13" name="Group 12"/>
            <p:cNvGrpSpPr/>
            <p:nvPr/>
          </p:nvGrpSpPr>
          <p:grpSpPr>
            <a:xfrm>
              <a:off x="6346275" y="4568351"/>
              <a:ext cx="1620000" cy="1620000"/>
              <a:chOff x="6964641" y="2706230"/>
              <a:chExt cx="1620000" cy="1620000"/>
            </a:xfrm>
          </p:grpSpPr>
          <p:sp>
            <p:nvSpPr>
              <p:cNvPr id="14" name="Oval 13"/>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5" name="Oval 14"/>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16" name="Group 15"/>
          <p:cNvGrpSpPr/>
          <p:nvPr/>
        </p:nvGrpSpPr>
        <p:grpSpPr>
          <a:xfrm>
            <a:off x="1542530" y="2061353"/>
            <a:ext cx="1871410" cy="2419009"/>
            <a:chOff x="5254082" y="1428767"/>
            <a:chExt cx="1871410" cy="2419009"/>
          </a:xfrm>
        </p:grpSpPr>
        <p:sp>
          <p:nvSpPr>
            <p:cNvPr id="17" name="Freeform 5"/>
            <p:cNvSpPr>
              <a:spLocks noEditPoints="1"/>
            </p:cNvSpPr>
            <p:nvPr/>
          </p:nvSpPr>
          <p:spPr bwMode="auto">
            <a:xfrm>
              <a:off x="5254082" y="1428767"/>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18" name="Group 17"/>
            <p:cNvGrpSpPr/>
            <p:nvPr/>
          </p:nvGrpSpPr>
          <p:grpSpPr>
            <a:xfrm>
              <a:off x="5365039" y="1523112"/>
              <a:ext cx="1620000" cy="1620000"/>
              <a:chOff x="6964641" y="2706230"/>
              <a:chExt cx="1620000" cy="1620000"/>
            </a:xfrm>
          </p:grpSpPr>
          <p:sp>
            <p:nvSpPr>
              <p:cNvPr id="19" name="Oval 18"/>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0" name="Oval 19"/>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22" name="Group 21"/>
          <p:cNvGrpSpPr/>
          <p:nvPr/>
        </p:nvGrpSpPr>
        <p:grpSpPr>
          <a:xfrm rot="17240988">
            <a:off x="8662513" y="2108557"/>
            <a:ext cx="2464200" cy="2092044"/>
            <a:chOff x="6343966" y="2473460"/>
            <a:chExt cx="2464200" cy="2092044"/>
          </a:xfrm>
        </p:grpSpPr>
        <p:sp>
          <p:nvSpPr>
            <p:cNvPr id="23" name="Freeform 6"/>
            <p:cNvSpPr>
              <a:spLocks noEditPoints="1"/>
            </p:cNvSpPr>
            <p:nvPr/>
          </p:nvSpPr>
          <p:spPr bwMode="auto">
            <a:xfrm>
              <a:off x="6343966" y="2473460"/>
              <a:ext cx="2464200" cy="2092044"/>
            </a:xfrm>
            <a:custGeom>
              <a:avLst/>
              <a:gdLst>
                <a:gd name="T0" fmla="*/ 365 w 391"/>
                <a:gd name="T1" fmla="*/ 120 h 332"/>
                <a:gd name="T2" fmla="*/ 178 w 391"/>
                <a:gd name="T3" fmla="*/ 25 h 332"/>
                <a:gd name="T4" fmla="*/ 0 w 391"/>
                <a:gd name="T5" fmla="*/ 239 h 332"/>
                <a:gd name="T6" fmla="*/ 270 w 391"/>
                <a:gd name="T7" fmla="*/ 307 h 332"/>
                <a:gd name="T8" fmla="*/ 365 w 391"/>
                <a:gd name="T9" fmla="*/ 120 h 332"/>
                <a:gd name="T10" fmla="*/ 112 w 391"/>
                <a:gd name="T11" fmla="*/ 203 h 332"/>
                <a:gd name="T12" fmla="*/ 192 w 391"/>
                <a:gd name="T13" fmla="*/ 45 h 332"/>
                <a:gd name="T14" fmla="*/ 350 w 391"/>
                <a:gd name="T15" fmla="*/ 125 h 332"/>
                <a:gd name="T16" fmla="*/ 269 w 391"/>
                <a:gd name="T17" fmla="*/ 283 h 332"/>
                <a:gd name="T18" fmla="*/ 112 w 391"/>
                <a:gd name="T19" fmla="*/ 2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332">
                  <a:moveTo>
                    <a:pt x="365" y="120"/>
                  </a:moveTo>
                  <a:cubicBezTo>
                    <a:pt x="340" y="42"/>
                    <a:pt x="256" y="0"/>
                    <a:pt x="178" y="25"/>
                  </a:cubicBezTo>
                  <a:cubicBezTo>
                    <a:pt x="101" y="50"/>
                    <a:pt x="0" y="239"/>
                    <a:pt x="0" y="239"/>
                  </a:cubicBezTo>
                  <a:cubicBezTo>
                    <a:pt x="0" y="239"/>
                    <a:pt x="192" y="332"/>
                    <a:pt x="270" y="307"/>
                  </a:cubicBezTo>
                  <a:cubicBezTo>
                    <a:pt x="348" y="282"/>
                    <a:pt x="391" y="198"/>
                    <a:pt x="365" y="120"/>
                  </a:cubicBezTo>
                  <a:close/>
                  <a:moveTo>
                    <a:pt x="112" y="203"/>
                  </a:moveTo>
                  <a:cubicBezTo>
                    <a:pt x="90" y="137"/>
                    <a:pt x="126" y="66"/>
                    <a:pt x="192" y="45"/>
                  </a:cubicBezTo>
                  <a:cubicBezTo>
                    <a:pt x="258" y="24"/>
                    <a:pt x="328" y="60"/>
                    <a:pt x="350" y="125"/>
                  </a:cubicBezTo>
                  <a:cubicBezTo>
                    <a:pt x="371" y="191"/>
                    <a:pt x="335" y="262"/>
                    <a:pt x="269" y="283"/>
                  </a:cubicBezTo>
                  <a:cubicBezTo>
                    <a:pt x="203" y="304"/>
                    <a:pt x="133" y="268"/>
                    <a:pt x="112" y="20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24" name="Group 23"/>
            <p:cNvGrpSpPr/>
            <p:nvPr/>
          </p:nvGrpSpPr>
          <p:grpSpPr>
            <a:xfrm>
              <a:off x="6964641" y="2706230"/>
              <a:ext cx="1620000" cy="1620000"/>
              <a:chOff x="6964641" y="2706230"/>
              <a:chExt cx="1620000" cy="1620000"/>
            </a:xfrm>
          </p:grpSpPr>
          <p:sp>
            <p:nvSpPr>
              <p:cNvPr id="25" name="Oval 24"/>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Oval 25"/>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32" name="Group 31"/>
          <p:cNvGrpSpPr/>
          <p:nvPr/>
        </p:nvGrpSpPr>
        <p:grpSpPr>
          <a:xfrm rot="8699324">
            <a:off x="6382463" y="1805643"/>
            <a:ext cx="2118627" cy="2256856"/>
            <a:chOff x="4137616" y="4156134"/>
            <a:chExt cx="2118627" cy="2256856"/>
          </a:xfrm>
        </p:grpSpPr>
        <p:sp>
          <p:nvSpPr>
            <p:cNvPr id="33" name="Freeform 8"/>
            <p:cNvSpPr>
              <a:spLocks noEditPoints="1"/>
            </p:cNvSpPr>
            <p:nvPr/>
          </p:nvSpPr>
          <p:spPr bwMode="auto">
            <a:xfrm>
              <a:off x="4137616" y="4156134"/>
              <a:ext cx="2118627" cy="2256856"/>
            </a:xfrm>
            <a:custGeom>
              <a:avLst/>
              <a:gdLst>
                <a:gd name="T0" fmla="*/ 81 w 336"/>
                <a:gd name="T1" fmla="*/ 310 h 358"/>
                <a:gd name="T2" fmla="*/ 288 w 336"/>
                <a:gd name="T3" fmla="*/ 277 h 358"/>
                <a:gd name="T4" fmla="*/ 306 w 336"/>
                <a:gd name="T5" fmla="*/ 0 h 358"/>
                <a:gd name="T6" fmla="*/ 48 w 336"/>
                <a:gd name="T7" fmla="*/ 103 h 358"/>
                <a:gd name="T8" fmla="*/ 81 w 336"/>
                <a:gd name="T9" fmla="*/ 310 h 358"/>
                <a:gd name="T10" fmla="*/ 238 w 336"/>
                <a:gd name="T11" fmla="*/ 94 h 358"/>
                <a:gd name="T12" fmla="*/ 265 w 336"/>
                <a:gd name="T13" fmla="*/ 269 h 358"/>
                <a:gd name="T14" fmla="*/ 91 w 336"/>
                <a:gd name="T15" fmla="*/ 296 h 358"/>
                <a:gd name="T16" fmla="*/ 63 w 336"/>
                <a:gd name="T17" fmla="*/ 122 h 358"/>
                <a:gd name="T18" fmla="*/ 238 w 336"/>
                <a:gd name="T19" fmla="*/ 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58">
                  <a:moveTo>
                    <a:pt x="81" y="310"/>
                  </a:moveTo>
                  <a:cubicBezTo>
                    <a:pt x="147" y="358"/>
                    <a:pt x="240" y="343"/>
                    <a:pt x="288" y="277"/>
                  </a:cubicBezTo>
                  <a:cubicBezTo>
                    <a:pt x="336" y="211"/>
                    <a:pt x="306" y="0"/>
                    <a:pt x="306" y="0"/>
                  </a:cubicBezTo>
                  <a:cubicBezTo>
                    <a:pt x="306" y="0"/>
                    <a:pt x="96" y="36"/>
                    <a:pt x="48" y="103"/>
                  </a:cubicBezTo>
                  <a:cubicBezTo>
                    <a:pt x="0" y="169"/>
                    <a:pt x="15" y="262"/>
                    <a:pt x="81" y="310"/>
                  </a:cubicBezTo>
                  <a:close/>
                  <a:moveTo>
                    <a:pt x="238" y="94"/>
                  </a:moveTo>
                  <a:cubicBezTo>
                    <a:pt x="294" y="135"/>
                    <a:pt x="306" y="213"/>
                    <a:pt x="265" y="269"/>
                  </a:cubicBezTo>
                  <a:cubicBezTo>
                    <a:pt x="225" y="325"/>
                    <a:pt x="147" y="337"/>
                    <a:pt x="91" y="296"/>
                  </a:cubicBezTo>
                  <a:cubicBezTo>
                    <a:pt x="35" y="256"/>
                    <a:pt x="22" y="178"/>
                    <a:pt x="63" y="122"/>
                  </a:cubicBezTo>
                  <a:cubicBezTo>
                    <a:pt x="104" y="66"/>
                    <a:pt x="182" y="53"/>
                    <a:pt x="238" y="94"/>
                  </a:cubicBezTo>
                  <a:close/>
                </a:path>
              </a:pathLst>
            </a:custGeom>
            <a:solidFill>
              <a:srgbClr val="CD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34" name="Group 33"/>
            <p:cNvGrpSpPr/>
            <p:nvPr/>
          </p:nvGrpSpPr>
          <p:grpSpPr>
            <a:xfrm>
              <a:off x="4373482" y="4565504"/>
              <a:ext cx="1620000" cy="1620000"/>
              <a:chOff x="6951194" y="2706230"/>
              <a:chExt cx="1620000" cy="1620000"/>
            </a:xfrm>
          </p:grpSpPr>
          <p:sp>
            <p:nvSpPr>
              <p:cNvPr id="35" name="Oval 34"/>
              <p:cNvSpPr>
                <a:spLocks noChangeAspect="1" noChangeArrowheads="1"/>
              </p:cNvSpPr>
              <p:nvPr/>
            </p:nvSpPr>
            <p:spPr bwMode="auto">
              <a:xfrm flipV="1">
                <a:off x="6951194"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36" name="Oval 35"/>
              <p:cNvSpPr>
                <a:spLocks noChangeAspect="1" noChangeArrowheads="1"/>
              </p:cNvSpPr>
              <p:nvPr/>
            </p:nvSpPr>
            <p:spPr bwMode="auto">
              <a:xfrm flipV="1">
                <a:off x="7071056"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grpSp>
      <p:sp>
        <p:nvSpPr>
          <p:cNvPr id="2" name="Rectangle 1"/>
          <p:cNvSpPr/>
          <p:nvPr/>
        </p:nvSpPr>
        <p:spPr>
          <a:xfrm>
            <a:off x="1246247" y="4343611"/>
            <a:ext cx="2124950" cy="1471172"/>
          </a:xfrm>
          <a:prstGeom prst="rect">
            <a:avLst/>
          </a:prstGeom>
        </p:spPr>
        <p:txBody>
          <a:bodyPr wrap="square">
            <a:spAutoFit/>
          </a:bodyPr>
          <a:lstStyle/>
          <a:p>
            <a:pPr lvl="0" algn="ctr">
              <a:lnSpc>
                <a:spcPct val="80000"/>
              </a:lnSpc>
              <a:buClr>
                <a:srgbClr val="EDFCFF"/>
              </a:buClr>
              <a:buFont typeface="Lucida Sans Unicode"/>
              <a:defRPr sz="1800"/>
            </a:pPr>
            <a:r>
              <a:rPr lang="en-GB" sz="1600" b="1" dirty="0" smtClean="0">
                <a:solidFill>
                  <a:schemeClr val="tx2">
                    <a:lumMod val="50000"/>
                  </a:schemeClr>
                </a:solidFill>
                <a:uFill>
                  <a:solidFill>
                    <a:srgbClr val="FFFFFF"/>
                  </a:solidFill>
                </a:uFill>
                <a:ea typeface="Lucida Sans Unicode"/>
                <a:cs typeface="Lucida Sans Unicode"/>
                <a:sym typeface="Lucida Sans Unicode"/>
              </a:rPr>
              <a:t/>
            </a:r>
            <a:br>
              <a:rPr lang="en-GB" sz="1600" b="1" dirty="0" smtClean="0">
                <a:solidFill>
                  <a:schemeClr val="tx2">
                    <a:lumMod val="50000"/>
                  </a:schemeClr>
                </a:solidFill>
                <a:uFill>
                  <a:solidFill>
                    <a:srgbClr val="FFFFFF"/>
                  </a:solidFill>
                </a:uFill>
                <a:ea typeface="Lucida Sans Unicode"/>
                <a:cs typeface="Lucida Sans Unicode"/>
                <a:sym typeface="Lucida Sans Unicode"/>
              </a:rPr>
            </a:br>
            <a:endParaRPr lang="en-GB" sz="1600" b="1" dirty="0" smtClean="0">
              <a:solidFill>
                <a:schemeClr val="tx2">
                  <a:lumMod val="50000"/>
                </a:schemeClr>
              </a:solidFill>
              <a:uFill>
                <a:solidFill>
                  <a:srgbClr val="FFFFFF"/>
                </a:solidFill>
              </a:uFill>
              <a:ea typeface="Lucida Sans Unicode"/>
              <a:cs typeface="Lucida Sans Unicode"/>
              <a:sym typeface="Lucida Sans Unicode"/>
            </a:endParaRPr>
          </a:p>
          <a:p>
            <a:pPr lvl="0" algn="ctr">
              <a:lnSpc>
                <a:spcPct val="80000"/>
              </a:lnSpc>
              <a:buClr>
                <a:srgbClr val="EDFCFF"/>
              </a:buClr>
              <a:buFont typeface="Lucida Sans Unicode"/>
              <a:defRPr sz="1800"/>
            </a:pPr>
            <a:r>
              <a:rPr lang="en-GB" sz="1600" b="1" dirty="0" smtClean="0">
                <a:solidFill>
                  <a:schemeClr val="tx2">
                    <a:lumMod val="50000"/>
                  </a:schemeClr>
                </a:solidFill>
                <a:uFill>
                  <a:solidFill>
                    <a:srgbClr val="FFFFFF"/>
                  </a:solidFill>
                </a:uFill>
                <a:ea typeface="Lucida Sans Unicode"/>
                <a:cs typeface="Lucida Sans Unicode"/>
                <a:sym typeface="Lucida Sans Unicode"/>
              </a:rPr>
              <a:t>Emotional needs Loyalty Appreciation</a:t>
            </a:r>
          </a:p>
          <a:p>
            <a:pPr lvl="0" algn="ctr">
              <a:lnSpc>
                <a:spcPct val="80000"/>
              </a:lnSpc>
              <a:buClr>
                <a:srgbClr val="EDFCFF"/>
              </a:buClr>
              <a:buFont typeface="Lucida Sans Unicode"/>
              <a:defRPr sz="1800"/>
            </a:pPr>
            <a:r>
              <a:rPr lang="en-GB" sz="1600" b="1" dirty="0" smtClean="0">
                <a:solidFill>
                  <a:schemeClr val="tx2">
                    <a:lumMod val="50000"/>
                  </a:schemeClr>
                </a:solidFill>
                <a:uFill>
                  <a:solidFill>
                    <a:srgbClr val="FFFFFF"/>
                  </a:solidFill>
                </a:uFill>
                <a:ea typeface="Lucida Sans Unicode"/>
                <a:cs typeface="Lucida Sans Unicode"/>
                <a:sym typeface="Lucida Sans Unicode"/>
              </a:rPr>
              <a:t>Credit for Work</a:t>
            </a:r>
          </a:p>
          <a:p>
            <a:pPr lvl="0" algn="ctr">
              <a:lnSpc>
                <a:spcPct val="80000"/>
              </a:lnSpc>
              <a:buClr>
                <a:srgbClr val="EDFCFF"/>
              </a:buClr>
              <a:buFont typeface="Lucida Sans Unicode"/>
              <a:defRPr sz="1800"/>
            </a:pPr>
            <a:r>
              <a:rPr lang="en-GB" sz="1600" b="1" dirty="0" smtClean="0">
                <a:solidFill>
                  <a:schemeClr val="tx2">
                    <a:lumMod val="50000"/>
                  </a:schemeClr>
                </a:solidFill>
                <a:uFill>
                  <a:solidFill>
                    <a:srgbClr val="FFFFFF"/>
                  </a:solidFill>
                </a:uFill>
                <a:ea typeface="Lucida Sans Unicode"/>
                <a:cs typeface="Lucida Sans Unicode"/>
                <a:sym typeface="Lucida Sans Unicode"/>
              </a:rPr>
              <a:t>Controls by threat of anger</a:t>
            </a:r>
            <a:endParaRPr lang="en-GB" sz="1600" b="1" dirty="0">
              <a:solidFill>
                <a:schemeClr val="tx2">
                  <a:lumMod val="50000"/>
                </a:schemeClr>
              </a:solidFill>
              <a:uFill>
                <a:solidFill>
                  <a:srgbClr val="FFFFFF"/>
                </a:solidFill>
              </a:uFill>
              <a:ea typeface="Lucida Sans Unicode"/>
              <a:cs typeface="Lucida Sans Unicode"/>
              <a:sym typeface="Lucida Sans Unicode"/>
            </a:endParaRPr>
          </a:p>
        </p:txBody>
      </p:sp>
      <p:sp>
        <p:nvSpPr>
          <p:cNvPr id="3" name="Rectangle 2"/>
          <p:cNvSpPr/>
          <p:nvPr/>
        </p:nvSpPr>
        <p:spPr>
          <a:xfrm>
            <a:off x="3645307" y="4051483"/>
            <a:ext cx="2281429" cy="1815882"/>
          </a:xfrm>
          <a:prstGeom prst="rect">
            <a:avLst/>
          </a:prstGeom>
        </p:spPr>
        <p:txBody>
          <a:bodyPr wrap="square">
            <a:spAutoFit/>
          </a:bodyPr>
          <a:lstStyle/>
          <a:p>
            <a:pPr lvl="0" algn="ctr">
              <a:buClr>
                <a:srgbClr val="EDFCFF"/>
              </a:buClr>
              <a:buFont typeface="Lucida Sans Unicode"/>
              <a:defRPr sz="1800"/>
            </a:pPr>
            <a:r>
              <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
            </a:r>
            <a:br>
              <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br>
            <a:endPar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endParaRPr>
          </a:p>
          <a:p>
            <a:pPr lvl="0" algn="ctr">
              <a:buClr>
                <a:srgbClr val="EDFCFF"/>
              </a:buClr>
              <a:buFont typeface="Lucida Sans Unicode"/>
              <a:defRPr sz="1800"/>
            </a:pPr>
            <a:r>
              <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Emotional Needs</a:t>
            </a:r>
          </a:p>
          <a:p>
            <a:pPr lvl="0" algn="ctr">
              <a:buClr>
                <a:srgbClr val="EDFCFF"/>
              </a:buClr>
              <a:buFont typeface="Lucida Sans Unicode"/>
              <a:defRPr sz="1800"/>
            </a:pPr>
            <a:r>
              <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Attention, Affection</a:t>
            </a:r>
          </a:p>
          <a:p>
            <a:pPr lvl="0" algn="ctr">
              <a:buClr>
                <a:srgbClr val="EDFCFF"/>
              </a:buClr>
              <a:buFont typeface="Lucida Sans Unicode"/>
              <a:defRPr sz="1800"/>
            </a:pPr>
            <a:r>
              <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Acceptance, Approval</a:t>
            </a:r>
          </a:p>
          <a:p>
            <a:pPr lvl="0" algn="ctr">
              <a:buClr>
                <a:srgbClr val="EDFCFF"/>
              </a:buClr>
              <a:buFont typeface="Lucida Sans Unicode"/>
              <a:defRPr sz="1800"/>
            </a:pPr>
            <a:r>
              <a:rPr lang="en-GB" sz="1600" b="1" dirty="0">
                <a:solidFill>
                  <a:srgbClr val="00206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Controls by charm or being cute</a:t>
            </a:r>
          </a:p>
        </p:txBody>
      </p:sp>
      <p:sp>
        <p:nvSpPr>
          <p:cNvPr id="5" name="Rectangle 4"/>
          <p:cNvSpPr/>
          <p:nvPr/>
        </p:nvSpPr>
        <p:spPr>
          <a:xfrm>
            <a:off x="9218463" y="4778485"/>
            <a:ext cx="2041998" cy="1323439"/>
          </a:xfrm>
          <a:prstGeom prst="rect">
            <a:avLst/>
          </a:prstGeom>
        </p:spPr>
        <p:txBody>
          <a:bodyPr wrap="square">
            <a:spAutoFit/>
          </a:bodyPr>
          <a:lstStyle/>
          <a:p>
            <a:pPr lvl="0" algn="ctr">
              <a:buClr>
                <a:srgbClr val="EDFCFF"/>
              </a:buClr>
              <a:buFont typeface="Lucida Sans Unicode"/>
              <a:defRPr sz="1800"/>
            </a:pPr>
            <a:r>
              <a:rPr lang="en-GB" sz="1600" b="1" dirty="0" smtClean="0">
                <a:solidFill>
                  <a:schemeClr val="accent6">
                    <a:lumMod val="50000"/>
                  </a:schemeClr>
                </a:solidFill>
                <a:uFill>
                  <a:solidFill/>
                </a:uFill>
                <a:ea typeface="Lucida Grande"/>
                <a:cs typeface="Lucida Grande"/>
                <a:sym typeface="Lucida Grande"/>
              </a:rPr>
              <a:t>Emotional </a:t>
            </a:r>
            <a:r>
              <a:rPr lang="en-GB" sz="1600" b="1" dirty="0">
                <a:solidFill>
                  <a:schemeClr val="accent6">
                    <a:lumMod val="50000"/>
                  </a:schemeClr>
                </a:solidFill>
                <a:uFill>
                  <a:solidFill/>
                </a:uFill>
                <a:ea typeface="Lucida Grande"/>
                <a:cs typeface="Lucida Grande"/>
                <a:sym typeface="Lucida Grande"/>
              </a:rPr>
              <a:t>Needs</a:t>
            </a:r>
          </a:p>
          <a:p>
            <a:pPr lvl="0" algn="ctr">
              <a:buClr>
                <a:srgbClr val="EDFCFF"/>
              </a:buClr>
              <a:buFont typeface="Lucida Sans Unicode"/>
              <a:defRPr sz="1800"/>
            </a:pPr>
            <a:r>
              <a:rPr lang="en-GB" sz="1600" b="1" dirty="0" smtClean="0">
                <a:solidFill>
                  <a:schemeClr val="accent6">
                    <a:lumMod val="50000"/>
                  </a:schemeClr>
                </a:solidFill>
                <a:uFill>
                  <a:solidFill/>
                </a:uFill>
                <a:ea typeface="Lucida Grande"/>
                <a:cs typeface="Lucida Grande"/>
                <a:sym typeface="Lucida Grande"/>
              </a:rPr>
              <a:t>Sensitivity Support</a:t>
            </a:r>
            <a:endParaRPr lang="en-GB" sz="1600" b="1" dirty="0">
              <a:solidFill>
                <a:schemeClr val="accent6">
                  <a:lumMod val="50000"/>
                </a:schemeClr>
              </a:solidFill>
              <a:uFill>
                <a:solidFill/>
              </a:uFill>
              <a:ea typeface="Lucida Grande"/>
              <a:cs typeface="Lucida Grande"/>
              <a:sym typeface="Lucida Grande"/>
            </a:endParaRPr>
          </a:p>
          <a:p>
            <a:pPr lvl="0" algn="ctr">
              <a:buClr>
                <a:srgbClr val="EDFCFF"/>
              </a:buClr>
              <a:buFont typeface="Lucida Sans Unicode"/>
              <a:defRPr sz="1800"/>
            </a:pPr>
            <a:r>
              <a:rPr lang="en-GB" sz="1600" b="1" dirty="0">
                <a:solidFill>
                  <a:schemeClr val="accent6">
                    <a:lumMod val="50000"/>
                  </a:schemeClr>
                </a:solidFill>
                <a:uFill>
                  <a:solidFill/>
                </a:uFill>
                <a:ea typeface="Lucida Grande"/>
                <a:cs typeface="Lucida Grande"/>
                <a:sym typeface="Lucida Grande"/>
              </a:rPr>
              <a:t>Space, Silence</a:t>
            </a:r>
          </a:p>
          <a:p>
            <a:pPr lvl="0" algn="ctr">
              <a:buClr>
                <a:srgbClr val="EDFCFF"/>
              </a:buClr>
              <a:buFont typeface="Lucida Sans Unicode"/>
              <a:defRPr sz="1800"/>
            </a:pPr>
            <a:r>
              <a:rPr lang="en-GB" sz="1600" b="1" dirty="0">
                <a:solidFill>
                  <a:schemeClr val="accent6">
                    <a:lumMod val="50000"/>
                  </a:schemeClr>
                </a:solidFill>
                <a:uFill>
                  <a:solidFill/>
                </a:uFill>
                <a:ea typeface="Lucida Grande"/>
                <a:cs typeface="Lucida Grande"/>
                <a:sym typeface="Lucida Grande"/>
              </a:rPr>
              <a:t>Controls by threat of moods</a:t>
            </a:r>
          </a:p>
        </p:txBody>
      </p:sp>
      <p:sp>
        <p:nvSpPr>
          <p:cNvPr id="59" name="Rectangle 58"/>
          <p:cNvSpPr/>
          <p:nvPr/>
        </p:nvSpPr>
        <p:spPr>
          <a:xfrm>
            <a:off x="4349643" y="4347507"/>
            <a:ext cx="6096000" cy="1569660"/>
          </a:xfrm>
          <a:prstGeom prst="rect">
            <a:avLst/>
          </a:prstGeom>
        </p:spPr>
        <p:txBody>
          <a:bodyPr>
            <a:spAutoFit/>
          </a:bodyPr>
          <a:lstStyle/>
          <a:p>
            <a:pPr lvl="0" algn="ctr">
              <a:buClr>
                <a:srgbClr val="EDFCFF"/>
              </a:buClr>
              <a:buFont typeface="Lucida Sans Unicode"/>
              <a:defRPr sz="1800"/>
            </a:pPr>
            <a:endParaRPr lang="en-GB" sz="1600" b="1" dirty="0">
              <a:solidFill>
                <a:srgbClr val="FF000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endParaRPr>
          </a:p>
          <a:p>
            <a:pPr lvl="0" algn="ctr">
              <a:buClr>
                <a:srgbClr val="EDFCFF"/>
              </a:buClr>
              <a:buFont typeface="Lucida Sans Unicode"/>
              <a:defRPr sz="1800"/>
            </a:pPr>
            <a:r>
              <a:rPr lang="en-GB" sz="1600" b="1" dirty="0">
                <a:solidFill>
                  <a:srgbClr val="FF000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Emotional needs</a:t>
            </a:r>
          </a:p>
          <a:p>
            <a:pPr lvl="0" algn="ctr">
              <a:buClr>
                <a:srgbClr val="EDFCFF"/>
              </a:buClr>
              <a:buFont typeface="Lucida Sans Unicode"/>
              <a:defRPr sz="1800"/>
            </a:pPr>
            <a:r>
              <a:rPr lang="en-GB" sz="1600" b="1" dirty="0">
                <a:solidFill>
                  <a:srgbClr val="FF000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Peace and quiet, </a:t>
            </a:r>
          </a:p>
          <a:p>
            <a:pPr lvl="0" algn="ctr">
              <a:buClr>
                <a:srgbClr val="EDFCFF"/>
              </a:buClr>
              <a:buFont typeface="Lucida Sans Unicode"/>
              <a:defRPr sz="1800"/>
            </a:pPr>
            <a:r>
              <a:rPr lang="en-GB" sz="1600" b="1" dirty="0">
                <a:solidFill>
                  <a:srgbClr val="FF000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Feeling of worth</a:t>
            </a:r>
          </a:p>
          <a:p>
            <a:pPr lvl="0" algn="ctr">
              <a:buClr>
                <a:srgbClr val="EDFCFF"/>
              </a:buClr>
              <a:buFont typeface="Lucida Sans Unicode"/>
              <a:defRPr sz="1800"/>
            </a:pPr>
            <a:r>
              <a:rPr lang="en-GB" sz="1600" b="1" dirty="0">
                <a:solidFill>
                  <a:srgbClr val="FF000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Lack of stress, Respect</a:t>
            </a:r>
          </a:p>
          <a:p>
            <a:pPr lvl="0" algn="ctr">
              <a:buClr>
                <a:srgbClr val="EDFCFF"/>
              </a:buClr>
              <a:buFont typeface="Lucida Sans Unicode"/>
              <a:defRPr sz="1800"/>
            </a:pPr>
            <a:r>
              <a:rPr lang="en-GB" sz="1600" b="1" dirty="0">
                <a:solidFill>
                  <a:srgbClr val="FF0000"/>
                </a:solidFill>
                <a:effectLst>
                  <a:outerShdw blurRad="38100" dist="20320" dir="1800000" rotWithShape="0">
                    <a:srgbClr val="000000">
                      <a:alpha val="40000"/>
                    </a:srgbClr>
                  </a:outerShdw>
                </a:effectLst>
                <a:uFill>
                  <a:solidFill>
                    <a:srgbClr val="EDFCFF"/>
                  </a:solidFill>
                </a:uFill>
                <a:ea typeface="Lucida Sans Unicode"/>
                <a:cs typeface="Lucida Sans Unicode"/>
                <a:sym typeface="Lucida Sans Unicode"/>
              </a:rPr>
              <a:t>Controls by procrastination</a:t>
            </a:r>
          </a:p>
        </p:txBody>
      </p:sp>
      <p:sp>
        <p:nvSpPr>
          <p:cNvPr id="60" name="Rectangle 59"/>
          <p:cNvSpPr/>
          <p:nvPr/>
        </p:nvSpPr>
        <p:spPr>
          <a:xfrm>
            <a:off x="104528" y="31753"/>
            <a:ext cx="9471701" cy="707886"/>
          </a:xfrm>
          <a:prstGeom prst="rect">
            <a:avLst/>
          </a:prstGeom>
        </p:spPr>
        <p:txBody>
          <a:bodyPr wrap="square">
            <a:spAutoFit/>
          </a:bodyPr>
          <a:lstStyle/>
          <a:p>
            <a:pPr marL="365759" lvl="0" indent="-256031" algn="ctr">
              <a:buClr>
                <a:srgbClr val="000000"/>
              </a:buClr>
              <a:buFont typeface="Lucida Sans Unicode"/>
              <a:defRPr sz="1800"/>
            </a:pPr>
            <a:r>
              <a:rPr lang="en-GB" sz="4000" b="1" dirty="0">
                <a:uFill>
                  <a:solidFill>
                    <a:srgbClr val="E43634"/>
                  </a:solidFill>
                </a:uFill>
                <a:latin typeface="Aharoni" panose="02010803020104030203" pitchFamily="2" charset="-79"/>
                <a:cs typeface="Aharoni" panose="02010803020104030203" pitchFamily="2" charset="-79"/>
                <a:sym typeface="Arial"/>
              </a:rPr>
              <a:t>Ways of understanding </a:t>
            </a:r>
            <a:r>
              <a:rPr lang="en-GB" sz="4000" b="1" dirty="0" smtClean="0">
                <a:uFill>
                  <a:solidFill>
                    <a:srgbClr val="E43634"/>
                  </a:solidFill>
                </a:uFill>
                <a:latin typeface="Aharoni" panose="02010803020104030203" pitchFamily="2" charset="-79"/>
                <a:cs typeface="Aharoni" panose="02010803020104030203" pitchFamily="2" charset="-79"/>
                <a:sym typeface="Arial"/>
              </a:rPr>
              <a:t>our </a:t>
            </a:r>
            <a:r>
              <a:rPr lang="en-GB" sz="4000" b="1" dirty="0" err="1">
                <a:uFill>
                  <a:solidFill>
                    <a:srgbClr val="E43634"/>
                  </a:solidFill>
                </a:uFill>
                <a:latin typeface="Aharoni" panose="02010803020104030203" pitchFamily="2" charset="-79"/>
                <a:cs typeface="Aharoni" panose="02010803020104030203" pitchFamily="2" charset="-79"/>
                <a:sym typeface="Arial"/>
              </a:rPr>
              <a:t>behavior</a:t>
            </a:r>
            <a:endParaRPr lang="en-GB" sz="4000" b="1" dirty="0">
              <a:uFill>
                <a:solidFill>
                  <a:srgbClr val="E43634"/>
                </a:solidFill>
              </a:uFill>
              <a:latin typeface="Aharoni" panose="02010803020104030203" pitchFamily="2" charset="-79"/>
              <a:cs typeface="Aharoni" panose="02010803020104030203" pitchFamily="2" charset="-79"/>
              <a:sym typeface="Arial"/>
            </a:endParaRPr>
          </a:p>
        </p:txBody>
      </p:sp>
      <p:sp>
        <p:nvSpPr>
          <p:cNvPr id="61" name="TextBox 60"/>
          <p:cNvSpPr txBox="1"/>
          <p:nvPr/>
        </p:nvSpPr>
        <p:spPr>
          <a:xfrm>
            <a:off x="1859677" y="2489785"/>
            <a:ext cx="1203984" cy="1077218"/>
          </a:xfrm>
          <a:prstGeom prst="rect">
            <a:avLst/>
          </a:prstGeom>
          <a:noFill/>
        </p:spPr>
        <p:txBody>
          <a:bodyPr wrap="none" rtlCol="0">
            <a:spAutoFit/>
          </a:bodyPr>
          <a:lstStyle/>
          <a:p>
            <a:pPr lvl="0" algn="ctr">
              <a:lnSpc>
                <a:spcPct val="80000"/>
              </a:lnSpc>
              <a:buClr>
                <a:srgbClr val="EDFCFF"/>
              </a:buClr>
              <a:buFont typeface="Lucida Sans Unicode"/>
              <a:defRPr sz="1800"/>
            </a:pPr>
            <a:r>
              <a:rPr lang="en-GB" sz="2000" b="1" dirty="0">
                <a:solidFill>
                  <a:srgbClr val="44546A"/>
                </a:solidFill>
                <a:uFill>
                  <a:solidFill>
                    <a:srgbClr val="FFFFFF"/>
                  </a:solidFill>
                </a:uFill>
                <a:ea typeface="Lucida Sans Unicode"/>
                <a:cs typeface="Lucida Sans Unicode"/>
                <a:sym typeface="Lucida Sans Unicode"/>
              </a:rPr>
              <a:t>Powerful </a:t>
            </a:r>
            <a:endParaRPr lang="en-GB" sz="2000" b="1" dirty="0" smtClean="0">
              <a:solidFill>
                <a:srgbClr val="44546A"/>
              </a:solidFill>
              <a:uFill>
                <a:solidFill>
                  <a:srgbClr val="FFFFFF"/>
                </a:solidFill>
              </a:uFill>
              <a:ea typeface="Lucida Sans Unicode"/>
              <a:cs typeface="Lucida Sans Unicode"/>
              <a:sym typeface="Lucida Sans Unicode"/>
            </a:endParaRPr>
          </a:p>
          <a:p>
            <a:pPr lvl="0" algn="ctr">
              <a:lnSpc>
                <a:spcPct val="80000"/>
              </a:lnSpc>
              <a:buClr>
                <a:srgbClr val="EDFCFF"/>
              </a:buClr>
              <a:buFont typeface="Lucida Sans Unicode"/>
              <a:defRPr sz="1800"/>
            </a:pPr>
            <a:r>
              <a:rPr lang="en-GB" sz="2000" b="1" dirty="0" smtClean="0">
                <a:solidFill>
                  <a:srgbClr val="44546A"/>
                </a:solidFill>
                <a:uFill>
                  <a:solidFill>
                    <a:srgbClr val="FFFFFF"/>
                  </a:solidFill>
                </a:uFill>
                <a:ea typeface="Lucida Sans Unicode"/>
                <a:cs typeface="Lucida Sans Unicode"/>
                <a:sym typeface="Lucida Sans Unicode"/>
              </a:rPr>
              <a:t>“</a:t>
            </a:r>
            <a:r>
              <a:rPr lang="en-GB" sz="2000" b="1" dirty="0">
                <a:solidFill>
                  <a:srgbClr val="44546A"/>
                </a:solidFill>
                <a:uFill>
                  <a:solidFill>
                    <a:srgbClr val="FFFFFF"/>
                  </a:solidFill>
                </a:uFill>
                <a:ea typeface="Lucida Sans Unicode"/>
                <a:cs typeface="Lucida Sans Unicode"/>
                <a:sym typeface="Lucida Sans Unicode"/>
              </a:rPr>
              <a:t>D”</a:t>
            </a:r>
          </a:p>
          <a:p>
            <a:pPr lvl="0" algn="ctr">
              <a:lnSpc>
                <a:spcPct val="80000"/>
              </a:lnSpc>
              <a:buClr>
                <a:srgbClr val="EDFCFF"/>
              </a:buClr>
              <a:buFont typeface="Lucida Sans Unicode"/>
              <a:defRPr sz="1800"/>
            </a:pPr>
            <a:r>
              <a:rPr lang="en-GB" sz="2000" b="1" dirty="0">
                <a:solidFill>
                  <a:srgbClr val="44546A"/>
                </a:solidFill>
                <a:uFill>
                  <a:solidFill>
                    <a:srgbClr val="FFFFFF"/>
                  </a:solidFill>
                </a:uFill>
                <a:ea typeface="Lucida Sans Unicode"/>
                <a:cs typeface="Lucida Sans Unicode"/>
                <a:sym typeface="Lucida Sans Unicode"/>
              </a:rPr>
              <a:t>to be </a:t>
            </a:r>
            <a:r>
              <a:rPr lang="en-GB" sz="2000" b="1" dirty="0" smtClean="0">
                <a:solidFill>
                  <a:srgbClr val="44546A"/>
                </a:solidFill>
                <a:uFill>
                  <a:solidFill>
                    <a:srgbClr val="FFFFFF"/>
                  </a:solidFill>
                </a:uFill>
                <a:ea typeface="Lucida Sans Unicode"/>
                <a:cs typeface="Lucida Sans Unicode"/>
                <a:sym typeface="Lucida Sans Unicode"/>
              </a:rPr>
              <a:t>in</a:t>
            </a:r>
          </a:p>
          <a:p>
            <a:pPr lvl="0" algn="ctr">
              <a:lnSpc>
                <a:spcPct val="80000"/>
              </a:lnSpc>
              <a:buClr>
                <a:srgbClr val="EDFCFF"/>
              </a:buClr>
              <a:buFont typeface="Lucida Sans Unicode"/>
              <a:defRPr sz="1800"/>
            </a:pPr>
            <a:r>
              <a:rPr lang="en-GB" sz="2000" b="1" dirty="0" smtClean="0">
                <a:solidFill>
                  <a:srgbClr val="44546A"/>
                </a:solidFill>
                <a:uFill>
                  <a:solidFill>
                    <a:srgbClr val="FFFFFF"/>
                  </a:solidFill>
                </a:uFill>
                <a:ea typeface="Lucida Sans Unicode"/>
                <a:cs typeface="Lucida Sans Unicode"/>
                <a:sym typeface="Lucida Sans Unicode"/>
              </a:rPr>
              <a:t>control</a:t>
            </a:r>
            <a:endParaRPr lang="en-GB" sz="2000" dirty="0">
              <a:solidFill>
                <a:srgbClr val="44546A"/>
              </a:solidFill>
              <a:latin typeface="Aharoni" panose="02010803020104030203" pitchFamily="2" charset="-79"/>
              <a:cs typeface="Aharoni" panose="02010803020104030203" pitchFamily="2" charset="-79"/>
            </a:endParaRPr>
          </a:p>
        </p:txBody>
      </p:sp>
      <p:sp>
        <p:nvSpPr>
          <p:cNvPr id="37" name="TextBox 36"/>
          <p:cNvSpPr txBox="1"/>
          <p:nvPr/>
        </p:nvSpPr>
        <p:spPr>
          <a:xfrm>
            <a:off x="4306066" y="2442210"/>
            <a:ext cx="1068626" cy="1077218"/>
          </a:xfrm>
          <a:prstGeom prst="rect">
            <a:avLst/>
          </a:prstGeom>
          <a:noFill/>
        </p:spPr>
        <p:txBody>
          <a:bodyPr wrap="none" rtlCol="0">
            <a:spAutoFit/>
          </a:bodyPr>
          <a:lstStyle/>
          <a:p>
            <a:pPr lvl="0" algn="ctr">
              <a:lnSpc>
                <a:spcPct val="80000"/>
              </a:lnSpc>
              <a:buClr>
                <a:srgbClr val="EDFCFF"/>
              </a:buClr>
              <a:buFont typeface="Lucida Sans Unicode"/>
              <a:defRPr sz="1800"/>
            </a:pPr>
            <a:r>
              <a:rPr lang="en-GB" sz="2000" b="1" dirty="0">
                <a:solidFill>
                  <a:srgbClr val="002060"/>
                </a:solidFill>
                <a:uFill>
                  <a:solidFill>
                    <a:srgbClr val="FFFFFF"/>
                  </a:solidFill>
                </a:uFill>
                <a:ea typeface="Lucida Sans Unicode"/>
                <a:cs typeface="Lucida Sans Unicode"/>
                <a:sym typeface="Lucida Sans Unicode"/>
              </a:rPr>
              <a:t>Popular </a:t>
            </a:r>
            <a:endParaRPr lang="en-GB" sz="2000" b="1" dirty="0" smtClean="0">
              <a:solidFill>
                <a:srgbClr val="002060"/>
              </a:solidFill>
              <a:uFill>
                <a:solidFill>
                  <a:srgbClr val="FFFFFF"/>
                </a:solidFill>
              </a:uFill>
              <a:ea typeface="Lucida Sans Unicode"/>
              <a:cs typeface="Lucida Sans Unicode"/>
              <a:sym typeface="Lucida Sans Unicode"/>
            </a:endParaRPr>
          </a:p>
          <a:p>
            <a:pPr lvl="0" algn="ctr">
              <a:lnSpc>
                <a:spcPct val="80000"/>
              </a:lnSpc>
              <a:buClr>
                <a:srgbClr val="EDFCFF"/>
              </a:buClr>
              <a:buFont typeface="Lucida Sans Unicode"/>
              <a:defRPr sz="1800"/>
            </a:pPr>
            <a:r>
              <a:rPr lang="en-GB" sz="2000" b="1" dirty="0" smtClean="0">
                <a:solidFill>
                  <a:srgbClr val="002060"/>
                </a:solidFill>
                <a:uFill>
                  <a:solidFill>
                    <a:srgbClr val="FFFFFF"/>
                  </a:solidFill>
                </a:uFill>
                <a:ea typeface="Lucida Sans Unicode"/>
                <a:cs typeface="Lucida Sans Unicode"/>
                <a:sym typeface="Lucida Sans Unicode"/>
              </a:rPr>
              <a:t>“</a:t>
            </a:r>
            <a:r>
              <a:rPr lang="en-GB" sz="2000" b="1" dirty="0">
                <a:solidFill>
                  <a:srgbClr val="002060"/>
                </a:solidFill>
                <a:uFill>
                  <a:solidFill>
                    <a:srgbClr val="FFFFFF"/>
                  </a:solidFill>
                </a:uFill>
                <a:ea typeface="Lucida Sans Unicode"/>
                <a:cs typeface="Lucida Sans Unicode"/>
                <a:sym typeface="Lucida Sans Unicode"/>
              </a:rPr>
              <a:t>I” </a:t>
            </a:r>
          </a:p>
          <a:p>
            <a:pPr lvl="0" algn="ctr">
              <a:lnSpc>
                <a:spcPct val="80000"/>
              </a:lnSpc>
              <a:buClr>
                <a:srgbClr val="EDFCFF"/>
              </a:buClr>
              <a:buFont typeface="Lucida Sans Unicode"/>
              <a:defRPr sz="1800"/>
            </a:pPr>
            <a:r>
              <a:rPr lang="en-GB" sz="2000" b="1" dirty="0">
                <a:solidFill>
                  <a:srgbClr val="002060"/>
                </a:solidFill>
                <a:uFill>
                  <a:solidFill>
                    <a:srgbClr val="FFFFFF"/>
                  </a:solidFill>
                </a:uFill>
                <a:ea typeface="Lucida Sans Unicode"/>
                <a:cs typeface="Lucida Sans Unicode"/>
                <a:sym typeface="Lucida Sans Unicode"/>
              </a:rPr>
              <a:t>To </a:t>
            </a:r>
            <a:r>
              <a:rPr lang="en-GB" sz="2000" b="1" dirty="0" smtClean="0">
                <a:solidFill>
                  <a:srgbClr val="002060"/>
                </a:solidFill>
                <a:uFill>
                  <a:solidFill>
                    <a:srgbClr val="FFFFFF"/>
                  </a:solidFill>
                </a:uFill>
                <a:ea typeface="Lucida Sans Unicode"/>
                <a:cs typeface="Lucida Sans Unicode"/>
                <a:sym typeface="Lucida Sans Unicode"/>
              </a:rPr>
              <a:t>have</a:t>
            </a:r>
          </a:p>
          <a:p>
            <a:pPr lvl="0" algn="ctr">
              <a:lnSpc>
                <a:spcPct val="80000"/>
              </a:lnSpc>
              <a:buClr>
                <a:srgbClr val="EDFCFF"/>
              </a:buClr>
              <a:buFont typeface="Lucida Sans Unicode"/>
              <a:defRPr sz="1800"/>
            </a:pPr>
            <a:r>
              <a:rPr lang="en-GB" sz="2000" b="1" dirty="0" smtClean="0">
                <a:solidFill>
                  <a:srgbClr val="002060"/>
                </a:solidFill>
                <a:uFill>
                  <a:solidFill>
                    <a:srgbClr val="FFFFFF"/>
                  </a:solidFill>
                </a:uFill>
                <a:ea typeface="Lucida Sans Unicode"/>
                <a:cs typeface="Lucida Sans Unicode"/>
                <a:sym typeface="Lucida Sans Unicode"/>
              </a:rPr>
              <a:t>fun</a:t>
            </a:r>
            <a:endParaRPr lang="en-GB" sz="2000" dirty="0">
              <a:solidFill>
                <a:srgbClr val="002060"/>
              </a:solidFill>
              <a:latin typeface="Aharoni" panose="02010803020104030203" pitchFamily="2" charset="-79"/>
              <a:cs typeface="Aharoni" panose="02010803020104030203" pitchFamily="2" charset="-79"/>
            </a:endParaRPr>
          </a:p>
        </p:txBody>
      </p:sp>
      <p:sp>
        <p:nvSpPr>
          <p:cNvPr id="38" name="TextBox 37"/>
          <p:cNvSpPr txBox="1"/>
          <p:nvPr/>
        </p:nvSpPr>
        <p:spPr>
          <a:xfrm>
            <a:off x="9332515" y="2326259"/>
            <a:ext cx="1284646" cy="1323439"/>
          </a:xfrm>
          <a:prstGeom prst="rect">
            <a:avLst/>
          </a:prstGeom>
          <a:noFill/>
        </p:spPr>
        <p:txBody>
          <a:bodyPr wrap="none" rtlCol="0">
            <a:spAutoFit/>
          </a:bodyPr>
          <a:lstStyle/>
          <a:p>
            <a:pPr lvl="0" algn="ctr">
              <a:lnSpc>
                <a:spcPct val="80000"/>
              </a:lnSpc>
              <a:buClr>
                <a:srgbClr val="EDFCFF"/>
              </a:buClr>
              <a:buFont typeface="Lucida Sans Unicode"/>
              <a:defRPr sz="1800"/>
            </a:pPr>
            <a:r>
              <a:rPr lang="en-GB" sz="2000" b="1" dirty="0">
                <a:solidFill>
                  <a:schemeClr val="accent6">
                    <a:lumMod val="50000"/>
                  </a:schemeClr>
                </a:solidFill>
                <a:uFill>
                  <a:solidFill>
                    <a:srgbClr val="FFFFFF"/>
                  </a:solidFill>
                </a:uFill>
                <a:ea typeface="Lucida Sans Unicode"/>
                <a:cs typeface="Lucida Sans Unicode"/>
                <a:sym typeface="Lucida Sans Unicode"/>
              </a:rPr>
              <a:t>Perfect </a:t>
            </a:r>
            <a:endParaRPr lang="en-GB" sz="2000" b="1" dirty="0" smtClean="0">
              <a:solidFill>
                <a:schemeClr val="accent6">
                  <a:lumMod val="50000"/>
                </a:schemeClr>
              </a:solidFill>
              <a:uFill>
                <a:solidFill>
                  <a:srgbClr val="FFFFFF"/>
                </a:solidFill>
              </a:uFill>
              <a:ea typeface="Lucida Sans Unicode"/>
              <a:cs typeface="Lucida Sans Unicode"/>
              <a:sym typeface="Lucida Sans Unicode"/>
            </a:endParaRPr>
          </a:p>
          <a:p>
            <a:pPr lvl="0" algn="ctr">
              <a:lnSpc>
                <a:spcPct val="80000"/>
              </a:lnSpc>
              <a:buClr>
                <a:srgbClr val="EDFCFF"/>
              </a:buClr>
              <a:buFont typeface="Lucida Sans Unicode"/>
              <a:defRPr sz="1800"/>
            </a:pPr>
            <a:r>
              <a:rPr lang="en-GB" sz="2000" b="1" dirty="0" smtClean="0">
                <a:solidFill>
                  <a:schemeClr val="accent6">
                    <a:lumMod val="50000"/>
                  </a:schemeClr>
                </a:solidFill>
                <a:uFill>
                  <a:solidFill>
                    <a:srgbClr val="FFFFFF"/>
                  </a:solidFill>
                </a:uFill>
                <a:ea typeface="Lucida Sans Unicode"/>
                <a:cs typeface="Lucida Sans Unicode"/>
                <a:sym typeface="Lucida Sans Unicode"/>
              </a:rPr>
              <a:t>“</a:t>
            </a:r>
            <a:r>
              <a:rPr lang="en-GB" sz="2000" b="1" dirty="0">
                <a:solidFill>
                  <a:schemeClr val="accent6">
                    <a:lumMod val="50000"/>
                  </a:schemeClr>
                </a:solidFill>
                <a:uFill>
                  <a:solidFill>
                    <a:srgbClr val="FFFFFF"/>
                  </a:solidFill>
                </a:uFill>
                <a:ea typeface="Lucida Sans Unicode"/>
                <a:cs typeface="Lucida Sans Unicode"/>
                <a:sym typeface="Lucida Sans Unicode"/>
              </a:rPr>
              <a:t>C” </a:t>
            </a:r>
          </a:p>
          <a:p>
            <a:pPr lvl="0" algn="ctr">
              <a:lnSpc>
                <a:spcPct val="80000"/>
              </a:lnSpc>
              <a:buClr>
                <a:srgbClr val="EDFCFF"/>
              </a:buClr>
              <a:buFont typeface="Lucida Sans Unicode"/>
              <a:defRPr sz="1800"/>
            </a:pPr>
            <a:r>
              <a:rPr lang="en-GB" sz="2000" b="1" dirty="0" smtClean="0">
                <a:solidFill>
                  <a:schemeClr val="accent6">
                    <a:lumMod val="50000"/>
                  </a:schemeClr>
                </a:solidFill>
                <a:uFill>
                  <a:solidFill>
                    <a:srgbClr val="FFFFFF"/>
                  </a:solidFill>
                </a:uFill>
                <a:ea typeface="Lucida Sans Unicode"/>
                <a:cs typeface="Lucida Sans Unicode"/>
                <a:sym typeface="Lucida Sans Unicode"/>
              </a:rPr>
              <a:t>Desires</a:t>
            </a:r>
          </a:p>
          <a:p>
            <a:pPr lvl="0" algn="ctr">
              <a:lnSpc>
                <a:spcPct val="80000"/>
              </a:lnSpc>
              <a:buClr>
                <a:srgbClr val="EDFCFF"/>
              </a:buClr>
              <a:buFont typeface="Lucida Sans Unicode"/>
              <a:defRPr sz="1800"/>
            </a:pPr>
            <a:r>
              <a:rPr lang="en-GB" sz="2000" b="1" dirty="0" smtClean="0">
                <a:solidFill>
                  <a:schemeClr val="accent6">
                    <a:lumMod val="50000"/>
                  </a:schemeClr>
                </a:solidFill>
                <a:uFill>
                  <a:solidFill>
                    <a:srgbClr val="FFFFFF"/>
                  </a:solidFill>
                </a:uFill>
                <a:ea typeface="Lucida Sans Unicode"/>
                <a:cs typeface="Lucida Sans Unicode"/>
                <a:sym typeface="Lucida Sans Unicode"/>
              </a:rPr>
              <a:t>perfection</a:t>
            </a:r>
            <a:r>
              <a:rPr lang="en-GB" sz="2000" b="1" dirty="0">
                <a:solidFill>
                  <a:schemeClr val="accent6">
                    <a:lumMod val="50000"/>
                  </a:schemeClr>
                </a:solidFill>
                <a:uFill>
                  <a:solidFill>
                    <a:srgbClr val="FFFFFF"/>
                  </a:solidFill>
                </a:uFill>
                <a:ea typeface="Lucida Sans Unicode"/>
                <a:cs typeface="Lucida Sans Unicode"/>
                <a:sym typeface="Lucida Sans Unicode"/>
              </a:rPr>
              <a:t/>
            </a:r>
            <a:br>
              <a:rPr lang="en-GB" sz="2000" b="1" dirty="0">
                <a:solidFill>
                  <a:schemeClr val="accent6">
                    <a:lumMod val="50000"/>
                  </a:schemeClr>
                </a:solidFill>
                <a:uFill>
                  <a:solidFill>
                    <a:srgbClr val="FFFFFF"/>
                  </a:solidFill>
                </a:uFill>
                <a:ea typeface="Lucida Sans Unicode"/>
                <a:cs typeface="Lucida Sans Unicode"/>
                <a:sym typeface="Lucida Sans Unicode"/>
              </a:rPr>
            </a:br>
            <a:endParaRPr lang="en-GB" sz="2000" b="1" dirty="0">
              <a:solidFill>
                <a:schemeClr val="accent6">
                  <a:lumMod val="50000"/>
                </a:schemeClr>
              </a:solidFill>
              <a:uFill>
                <a:solidFill>
                  <a:srgbClr val="FFFFFF"/>
                </a:solidFill>
              </a:uFill>
              <a:ea typeface="Lucida Sans Unicode"/>
              <a:cs typeface="Lucida Sans Unicode"/>
              <a:sym typeface="Lucida Sans Unicode"/>
            </a:endParaRPr>
          </a:p>
        </p:txBody>
      </p:sp>
      <p:sp>
        <p:nvSpPr>
          <p:cNvPr id="39" name="TextBox 38"/>
          <p:cNvSpPr txBox="1"/>
          <p:nvPr/>
        </p:nvSpPr>
        <p:spPr>
          <a:xfrm>
            <a:off x="6831381" y="2395462"/>
            <a:ext cx="1148520" cy="1077218"/>
          </a:xfrm>
          <a:prstGeom prst="rect">
            <a:avLst/>
          </a:prstGeom>
          <a:noFill/>
        </p:spPr>
        <p:txBody>
          <a:bodyPr wrap="none" rtlCol="0">
            <a:spAutoFit/>
          </a:bodyPr>
          <a:lstStyle/>
          <a:p>
            <a:pPr lvl="0" algn="ctr">
              <a:lnSpc>
                <a:spcPct val="80000"/>
              </a:lnSpc>
              <a:buClr>
                <a:srgbClr val="EDFCFF"/>
              </a:buClr>
              <a:buFont typeface="Lucida Sans Unicode"/>
              <a:defRPr sz="1800"/>
            </a:pPr>
            <a:r>
              <a:rPr lang="en-GB" sz="2000" b="1" dirty="0">
                <a:solidFill>
                  <a:srgbClr val="FF0000"/>
                </a:solidFill>
                <a:uFill>
                  <a:solidFill>
                    <a:srgbClr val="FFFFFF"/>
                  </a:solidFill>
                </a:uFill>
                <a:ea typeface="Lucida Sans Unicode"/>
                <a:cs typeface="Lucida Sans Unicode"/>
                <a:sym typeface="Lucida Sans Unicode"/>
              </a:rPr>
              <a:t>Peaceful </a:t>
            </a:r>
            <a:endParaRPr lang="en-GB" sz="2000" b="1" dirty="0" smtClean="0">
              <a:solidFill>
                <a:srgbClr val="FF0000"/>
              </a:solidFill>
              <a:uFill>
                <a:solidFill>
                  <a:srgbClr val="FFFFFF"/>
                </a:solidFill>
              </a:uFill>
              <a:ea typeface="Lucida Sans Unicode"/>
              <a:cs typeface="Lucida Sans Unicode"/>
              <a:sym typeface="Lucida Sans Unicode"/>
            </a:endParaRPr>
          </a:p>
          <a:p>
            <a:pPr lvl="0" algn="ctr">
              <a:lnSpc>
                <a:spcPct val="80000"/>
              </a:lnSpc>
              <a:buClr>
                <a:srgbClr val="EDFCFF"/>
              </a:buClr>
              <a:buFont typeface="Lucida Sans Unicode"/>
              <a:defRPr sz="1800"/>
            </a:pPr>
            <a:r>
              <a:rPr lang="en-GB" sz="2000" b="1" dirty="0" smtClean="0">
                <a:solidFill>
                  <a:srgbClr val="FF0000"/>
                </a:solidFill>
                <a:uFill>
                  <a:solidFill>
                    <a:srgbClr val="FFFFFF"/>
                  </a:solidFill>
                </a:uFill>
                <a:ea typeface="Lucida Sans Unicode"/>
                <a:cs typeface="Lucida Sans Unicode"/>
                <a:sym typeface="Lucida Sans Unicode"/>
              </a:rPr>
              <a:t>“</a:t>
            </a:r>
            <a:r>
              <a:rPr lang="en-GB" sz="2000" b="1" dirty="0">
                <a:solidFill>
                  <a:srgbClr val="FF0000"/>
                </a:solidFill>
                <a:uFill>
                  <a:solidFill>
                    <a:srgbClr val="FFFFFF"/>
                  </a:solidFill>
                </a:uFill>
                <a:ea typeface="Lucida Sans Unicode"/>
                <a:cs typeface="Lucida Sans Unicode"/>
                <a:sym typeface="Lucida Sans Unicode"/>
              </a:rPr>
              <a:t>S”</a:t>
            </a:r>
          </a:p>
          <a:p>
            <a:pPr lvl="0" algn="ctr">
              <a:lnSpc>
                <a:spcPct val="80000"/>
              </a:lnSpc>
              <a:buClr>
                <a:srgbClr val="EDFCFF"/>
              </a:buClr>
              <a:buFont typeface="Lucida Sans Unicode"/>
              <a:defRPr sz="1800"/>
            </a:pPr>
            <a:r>
              <a:rPr lang="en-GB" sz="2000" b="1" dirty="0">
                <a:solidFill>
                  <a:srgbClr val="FF0000"/>
                </a:solidFill>
                <a:uFill>
                  <a:solidFill>
                    <a:srgbClr val="FFFFFF"/>
                  </a:solidFill>
                </a:uFill>
                <a:ea typeface="Lucida Sans Unicode"/>
                <a:cs typeface="Lucida Sans Unicode"/>
                <a:sym typeface="Lucida Sans Unicode"/>
              </a:rPr>
              <a:t>To have </a:t>
            </a:r>
            <a:endParaRPr lang="en-GB" sz="2000" b="1" dirty="0" smtClean="0">
              <a:solidFill>
                <a:srgbClr val="FF0000"/>
              </a:solidFill>
              <a:uFill>
                <a:solidFill>
                  <a:srgbClr val="FFFFFF"/>
                </a:solidFill>
              </a:uFill>
              <a:ea typeface="Lucida Sans Unicode"/>
              <a:cs typeface="Lucida Sans Unicode"/>
              <a:sym typeface="Lucida Sans Unicode"/>
            </a:endParaRPr>
          </a:p>
          <a:p>
            <a:pPr lvl="0" algn="ctr">
              <a:lnSpc>
                <a:spcPct val="80000"/>
              </a:lnSpc>
              <a:buClr>
                <a:srgbClr val="EDFCFF"/>
              </a:buClr>
              <a:buFont typeface="Lucida Sans Unicode"/>
              <a:defRPr sz="1800"/>
            </a:pPr>
            <a:r>
              <a:rPr lang="en-GB" sz="2000" b="1" dirty="0" smtClean="0">
                <a:solidFill>
                  <a:srgbClr val="FF0000"/>
                </a:solidFill>
                <a:uFill>
                  <a:solidFill>
                    <a:srgbClr val="FFFFFF"/>
                  </a:solidFill>
                </a:uFill>
                <a:ea typeface="Lucida Sans Unicode"/>
                <a:cs typeface="Lucida Sans Unicode"/>
                <a:sym typeface="Lucida Sans Unicode"/>
              </a:rPr>
              <a:t>peace</a:t>
            </a:r>
            <a:endParaRPr lang="en-GB" sz="2000" b="1" dirty="0">
              <a:solidFill>
                <a:srgbClr val="FF0000"/>
              </a:solidFill>
              <a:uFill>
                <a:solidFill>
                  <a:srgbClr val="FFFFFF"/>
                </a:solidFill>
              </a:uFill>
              <a:ea typeface="Lucida Sans Unicode"/>
              <a:cs typeface="Lucida Sans Unicode"/>
              <a:sym typeface="Lucida Sans Unicode"/>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43" name="Logo.jpg"/>
          <p:cNvPicPr/>
          <p:nvPr/>
        </p:nvPicPr>
        <p:blipFill>
          <a:blip r:embed="rId4">
            <a:extLst/>
          </a:blip>
          <a:stretch>
            <a:fillRect/>
          </a:stretch>
        </p:blipFill>
        <p:spPr>
          <a:xfrm>
            <a:off x="0" y="6353298"/>
            <a:ext cx="1900052" cy="504702"/>
          </a:xfrm>
          <a:prstGeom prst="rect">
            <a:avLst/>
          </a:prstGeom>
          <a:ln w="25400">
            <a:round/>
          </a:ln>
        </p:spPr>
      </p:pic>
    </p:spTree>
    <p:extLst>
      <p:ext uri="{BB962C8B-B14F-4D97-AF65-F5344CB8AC3E}">
        <p14:creationId xmlns:p14="http://schemas.microsoft.com/office/powerpoint/2010/main" val="374580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9" grpId="0"/>
      <p:bldP spid="61"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kulturekritic.com/wp-content/uploads/2014/04/20/stu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15174"/>
          <a:stretch/>
        </p:blipFill>
        <p:spPr bwMode="auto">
          <a:xfrm>
            <a:off x="0" y="1"/>
            <a:ext cx="12192000" cy="68848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1101" y="1"/>
            <a:ext cx="12192000" cy="6884894"/>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1541032"/>
            <a:ext cx="2962656" cy="2870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245658" y="2529661"/>
            <a:ext cx="9946342" cy="1250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nvSpPr>
        <p:spPr>
          <a:xfrm>
            <a:off x="3538473" y="1967904"/>
            <a:ext cx="7772400" cy="2041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solidFill>
                  <a:schemeClr val="bg1"/>
                </a:solidFill>
                <a:latin typeface="+mn-lt"/>
              </a:rPr>
              <a:t/>
            </a:r>
            <a:br>
              <a:rPr lang="en-US" b="1" dirty="0" smtClean="0">
                <a:solidFill>
                  <a:schemeClr val="bg1"/>
                </a:solidFill>
                <a:latin typeface="+mn-lt"/>
              </a:rPr>
            </a:br>
            <a:r>
              <a:rPr lang="en-US" sz="2400" b="1" dirty="0">
                <a:solidFill>
                  <a:schemeClr val="bg1"/>
                </a:solidFill>
                <a:latin typeface="+mn-lt"/>
              </a:rPr>
              <a:t>Dr. Aida Diaz de Rodriguez, </a:t>
            </a: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President</a:t>
            </a:r>
            <a:r>
              <a:rPr lang="en-US" sz="2400" b="1" dirty="0">
                <a:solidFill>
                  <a:schemeClr val="bg1"/>
                </a:solidFill>
                <a:latin typeface="+mn-lt"/>
              </a:rPr>
              <a:t>, Asociacion de Maestros de Puerto Rico- </a:t>
            </a: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San </a:t>
            </a:r>
            <a:r>
              <a:rPr lang="en-US" sz="2400" b="1" dirty="0">
                <a:solidFill>
                  <a:schemeClr val="bg1"/>
                </a:solidFill>
                <a:latin typeface="+mn-lt"/>
              </a:rPr>
              <a:t>Juan, PR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1" y="1707776"/>
            <a:ext cx="2730498" cy="255724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spTree>
    <p:extLst>
      <p:ext uri="{BB962C8B-B14F-4D97-AF65-F5344CB8AC3E}">
        <p14:creationId xmlns:p14="http://schemas.microsoft.com/office/powerpoint/2010/main" val="3418910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descr="https://emotionatpeek.files.wordpress.com/2014/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92995"/>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p:cNvSpPr/>
          <p:nvPr/>
        </p:nvSpPr>
        <p:spPr>
          <a:xfrm>
            <a:off x="29525" y="-5883"/>
            <a:ext cx="12192000" cy="6569611"/>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9" name="Group 148"/>
          <p:cNvGrpSpPr/>
          <p:nvPr/>
        </p:nvGrpSpPr>
        <p:grpSpPr>
          <a:xfrm>
            <a:off x="8949431" y="2145028"/>
            <a:ext cx="2484062" cy="3417724"/>
            <a:chOff x="2492185" y="1526482"/>
            <a:chExt cx="3066762" cy="4541129"/>
          </a:xfrm>
          <a:effectLst>
            <a:outerShdw blurRad="469900" dir="18900000" sy="23000" kx="-1200000" algn="bl" rotWithShape="0">
              <a:prstClr val="black">
                <a:alpha val="20000"/>
              </a:prstClr>
            </a:outerShdw>
          </a:effectLst>
        </p:grpSpPr>
        <p:sp>
          <p:nvSpPr>
            <p:cNvPr id="153" name="Freeform 152"/>
            <p:cNvSpPr>
              <a:spLocks/>
            </p:cNvSpPr>
            <p:nvPr/>
          </p:nvSpPr>
          <p:spPr bwMode="gray">
            <a:xfrm flipH="1">
              <a:off x="4215174" y="1534928"/>
              <a:ext cx="1343773" cy="398236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4" name="Oval 25"/>
            <p:cNvSpPr>
              <a:spLocks noChangeArrowheads="1"/>
            </p:cNvSpPr>
            <p:nvPr/>
          </p:nvSpPr>
          <p:spPr bwMode="gray">
            <a:xfrm flipH="1">
              <a:off x="4215174" y="1537296"/>
              <a:ext cx="1334662" cy="383557"/>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5" name="Oval 26"/>
            <p:cNvSpPr>
              <a:spLocks noChangeArrowheads="1"/>
            </p:cNvSpPr>
            <p:nvPr/>
          </p:nvSpPr>
          <p:spPr bwMode="gray">
            <a:xfrm flipH="1">
              <a:off x="4194675" y="5658008"/>
              <a:ext cx="1334662" cy="383557"/>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6" name="Freeform 31"/>
            <p:cNvSpPr>
              <a:spLocks/>
            </p:cNvSpPr>
            <p:nvPr/>
          </p:nvSpPr>
          <p:spPr bwMode="gray">
            <a:xfrm flipH="1">
              <a:off x="2499017" y="1526482"/>
              <a:ext cx="1343773" cy="4541129"/>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7" name="Oval 32"/>
            <p:cNvSpPr>
              <a:spLocks noChangeArrowheads="1"/>
            </p:cNvSpPr>
            <p:nvPr/>
          </p:nvSpPr>
          <p:spPr bwMode="gray">
            <a:xfrm flipH="1">
              <a:off x="2499017" y="5631966"/>
              <a:ext cx="1334662" cy="435645"/>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8" name="AutoShape 33"/>
            <p:cNvSpPr>
              <a:spLocks noChangeArrowheads="1"/>
            </p:cNvSpPr>
            <p:nvPr/>
          </p:nvSpPr>
          <p:spPr bwMode="gray">
            <a:xfrm flipH="1">
              <a:off x="2492185" y="3591137"/>
              <a:ext cx="1332383" cy="2457534"/>
            </a:xfrm>
            <a:prstGeom prst="can">
              <a:avLst>
                <a:gd name="adj" fmla="val 26994"/>
              </a:avLst>
            </a:prstGeom>
            <a:gradFill flip="none" rotWithShape="1">
              <a:gsLst>
                <a:gs pos="0">
                  <a:srgbClr val="CD333B"/>
                </a:gs>
                <a:gs pos="50000">
                  <a:srgbClr val="CD333B"/>
                </a:gs>
                <a:gs pos="100000">
                  <a:srgbClr val="CD333B"/>
                </a:gs>
              </a:gsLst>
              <a:lin ang="0" scaled="1"/>
              <a:tileRect/>
            </a:gradFill>
            <a:ln w="9525">
              <a:solidFill>
                <a:srgbClr val="F8F8F8">
                  <a:alpha val="14999"/>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1" name="AutoShape 36"/>
            <p:cNvSpPr>
              <a:spLocks noChangeArrowheads="1"/>
            </p:cNvSpPr>
            <p:nvPr/>
          </p:nvSpPr>
          <p:spPr bwMode="gray">
            <a:xfrm flipH="1">
              <a:off x="4202647" y="3314857"/>
              <a:ext cx="1334662" cy="2752754"/>
            </a:xfrm>
            <a:prstGeom prst="can">
              <a:avLst>
                <a:gd name="adj" fmla="val 3002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2" name="Oval 49"/>
            <p:cNvSpPr>
              <a:spLocks noChangeArrowheads="1"/>
            </p:cNvSpPr>
            <p:nvPr/>
          </p:nvSpPr>
          <p:spPr bwMode="gray">
            <a:xfrm flipH="1">
              <a:off x="2514961" y="1540688"/>
              <a:ext cx="1334662" cy="383557"/>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27" name="Freeform 5"/>
          <p:cNvSpPr>
            <a:spLocks noEditPoints="1"/>
          </p:cNvSpPr>
          <p:nvPr/>
        </p:nvSpPr>
        <p:spPr bwMode="auto">
          <a:xfrm flipH="1">
            <a:off x="-13372" y="1816413"/>
            <a:ext cx="803822" cy="1122269"/>
          </a:xfrm>
          <a:custGeom>
            <a:avLst/>
            <a:gdLst>
              <a:gd name="T0" fmla="*/ 1184 w 1391"/>
              <a:gd name="T1" fmla="*/ 771 h 1944"/>
              <a:gd name="T2" fmla="*/ 986 w 1391"/>
              <a:gd name="T3" fmla="*/ 384 h 1944"/>
              <a:gd name="T4" fmla="*/ 847 w 1391"/>
              <a:gd name="T5" fmla="*/ 261 h 1944"/>
              <a:gd name="T6" fmla="*/ 838 w 1391"/>
              <a:gd name="T7" fmla="*/ 51 h 1944"/>
              <a:gd name="T8" fmla="*/ 643 w 1391"/>
              <a:gd name="T9" fmla="*/ 10 h 1944"/>
              <a:gd name="T10" fmla="*/ 589 w 1391"/>
              <a:gd name="T11" fmla="*/ 139 h 1944"/>
              <a:gd name="T12" fmla="*/ 608 w 1391"/>
              <a:gd name="T13" fmla="*/ 271 h 1944"/>
              <a:gd name="T14" fmla="*/ 587 w 1391"/>
              <a:gd name="T15" fmla="*/ 412 h 1944"/>
              <a:gd name="T16" fmla="*/ 520 w 1391"/>
              <a:gd name="T17" fmla="*/ 639 h 1944"/>
              <a:gd name="T18" fmla="*/ 365 w 1391"/>
              <a:gd name="T19" fmla="*/ 840 h 1944"/>
              <a:gd name="T20" fmla="*/ 310 w 1391"/>
              <a:gd name="T21" fmla="*/ 840 h 1944"/>
              <a:gd name="T22" fmla="*/ 235 w 1391"/>
              <a:gd name="T23" fmla="*/ 970 h 1944"/>
              <a:gd name="T24" fmla="*/ 218 w 1391"/>
              <a:gd name="T25" fmla="*/ 1046 h 1944"/>
              <a:gd name="T26" fmla="*/ 218 w 1391"/>
              <a:gd name="T27" fmla="*/ 1171 h 1944"/>
              <a:gd name="T28" fmla="*/ 247 w 1391"/>
              <a:gd name="T29" fmla="*/ 1503 h 1944"/>
              <a:gd name="T30" fmla="*/ 59 w 1391"/>
              <a:gd name="T31" fmla="*/ 1595 h 1944"/>
              <a:gd name="T32" fmla="*/ 210 w 1391"/>
              <a:gd name="T33" fmla="*/ 1683 h 1944"/>
              <a:gd name="T34" fmla="*/ 398 w 1391"/>
              <a:gd name="T35" fmla="*/ 1612 h 1944"/>
              <a:gd name="T36" fmla="*/ 415 w 1391"/>
              <a:gd name="T37" fmla="*/ 1390 h 1944"/>
              <a:gd name="T38" fmla="*/ 436 w 1391"/>
              <a:gd name="T39" fmla="*/ 1071 h 1944"/>
              <a:gd name="T40" fmla="*/ 643 w 1391"/>
              <a:gd name="T41" fmla="*/ 1111 h 1944"/>
              <a:gd name="T42" fmla="*/ 687 w 1391"/>
              <a:gd name="T43" fmla="*/ 1265 h 1944"/>
              <a:gd name="T44" fmla="*/ 602 w 1391"/>
              <a:gd name="T45" fmla="*/ 1664 h 1944"/>
              <a:gd name="T46" fmla="*/ 627 w 1391"/>
              <a:gd name="T47" fmla="*/ 1765 h 1944"/>
              <a:gd name="T48" fmla="*/ 407 w 1391"/>
              <a:gd name="T49" fmla="*/ 1878 h 1944"/>
              <a:gd name="T50" fmla="*/ 806 w 1391"/>
              <a:gd name="T51" fmla="*/ 1919 h 1944"/>
              <a:gd name="T52" fmla="*/ 828 w 1391"/>
              <a:gd name="T53" fmla="*/ 1699 h 1944"/>
              <a:gd name="T54" fmla="*/ 891 w 1391"/>
              <a:gd name="T55" fmla="*/ 1359 h 1944"/>
              <a:gd name="T56" fmla="*/ 1083 w 1391"/>
              <a:gd name="T57" fmla="*/ 1199 h 1944"/>
              <a:gd name="T58" fmla="*/ 1212 w 1391"/>
              <a:gd name="T59" fmla="*/ 1274 h 1944"/>
              <a:gd name="T60" fmla="*/ 1266 w 1391"/>
              <a:gd name="T61" fmla="*/ 988 h 1944"/>
              <a:gd name="T62" fmla="*/ 567 w 1391"/>
              <a:gd name="T63" fmla="*/ 897 h 1944"/>
              <a:gd name="T64" fmla="*/ 659 w 1391"/>
              <a:gd name="T65" fmla="*/ 796 h 1944"/>
              <a:gd name="T66" fmla="*/ 655 w 1391"/>
              <a:gd name="T67" fmla="*/ 897 h 1944"/>
              <a:gd name="T68" fmla="*/ 732 w 1391"/>
              <a:gd name="T69" fmla="*/ 621 h 1944"/>
              <a:gd name="T70" fmla="*/ 688 w 1391"/>
              <a:gd name="T71" fmla="*/ 618 h 1944"/>
              <a:gd name="T72" fmla="*/ 660 w 1391"/>
              <a:gd name="T73" fmla="*/ 467 h 1944"/>
              <a:gd name="T74" fmla="*/ 691 w 1391"/>
              <a:gd name="T75" fmla="*/ 407 h 1944"/>
              <a:gd name="T76" fmla="*/ 770 w 1391"/>
              <a:gd name="T77" fmla="*/ 46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1" h="1944">
                <a:moveTo>
                  <a:pt x="1266" y="988"/>
                </a:moveTo>
                <a:cubicBezTo>
                  <a:pt x="1218" y="928"/>
                  <a:pt x="1193" y="824"/>
                  <a:pt x="1184" y="771"/>
                </a:cubicBezTo>
                <a:cubicBezTo>
                  <a:pt x="1174" y="717"/>
                  <a:pt x="1111" y="557"/>
                  <a:pt x="1093" y="522"/>
                </a:cubicBezTo>
                <a:cubicBezTo>
                  <a:pt x="1074" y="488"/>
                  <a:pt x="995" y="397"/>
                  <a:pt x="986" y="384"/>
                </a:cubicBezTo>
                <a:cubicBezTo>
                  <a:pt x="976" y="371"/>
                  <a:pt x="857" y="318"/>
                  <a:pt x="844" y="318"/>
                </a:cubicBezTo>
                <a:cubicBezTo>
                  <a:pt x="831" y="318"/>
                  <a:pt x="844" y="283"/>
                  <a:pt x="847" y="261"/>
                </a:cubicBezTo>
                <a:cubicBezTo>
                  <a:pt x="850" y="239"/>
                  <a:pt x="866" y="192"/>
                  <a:pt x="876" y="154"/>
                </a:cubicBezTo>
                <a:cubicBezTo>
                  <a:pt x="885" y="117"/>
                  <a:pt x="847" y="82"/>
                  <a:pt x="838" y="51"/>
                </a:cubicBezTo>
                <a:cubicBezTo>
                  <a:pt x="828" y="19"/>
                  <a:pt x="772" y="3"/>
                  <a:pt x="756" y="3"/>
                </a:cubicBezTo>
                <a:cubicBezTo>
                  <a:pt x="740" y="3"/>
                  <a:pt x="655" y="0"/>
                  <a:pt x="643" y="10"/>
                </a:cubicBezTo>
                <a:cubicBezTo>
                  <a:pt x="630" y="19"/>
                  <a:pt x="614" y="54"/>
                  <a:pt x="599" y="69"/>
                </a:cubicBezTo>
                <a:cubicBezTo>
                  <a:pt x="583" y="85"/>
                  <a:pt x="589" y="123"/>
                  <a:pt x="589" y="139"/>
                </a:cubicBezTo>
                <a:cubicBezTo>
                  <a:pt x="589" y="154"/>
                  <a:pt x="596" y="195"/>
                  <a:pt x="589" y="217"/>
                </a:cubicBezTo>
                <a:cubicBezTo>
                  <a:pt x="583" y="239"/>
                  <a:pt x="608" y="261"/>
                  <a:pt x="608" y="271"/>
                </a:cubicBezTo>
                <a:cubicBezTo>
                  <a:pt x="608" y="280"/>
                  <a:pt x="633" y="379"/>
                  <a:pt x="633" y="379"/>
                </a:cubicBezTo>
                <a:cubicBezTo>
                  <a:pt x="633" y="379"/>
                  <a:pt x="633" y="379"/>
                  <a:pt x="587" y="412"/>
                </a:cubicBezTo>
                <a:cubicBezTo>
                  <a:pt x="541" y="446"/>
                  <a:pt x="545" y="547"/>
                  <a:pt x="545" y="563"/>
                </a:cubicBezTo>
                <a:cubicBezTo>
                  <a:pt x="545" y="580"/>
                  <a:pt x="524" y="622"/>
                  <a:pt x="520" y="639"/>
                </a:cubicBezTo>
                <a:cubicBezTo>
                  <a:pt x="516" y="656"/>
                  <a:pt x="478" y="723"/>
                  <a:pt x="478" y="723"/>
                </a:cubicBezTo>
                <a:cubicBezTo>
                  <a:pt x="365" y="840"/>
                  <a:pt x="365" y="840"/>
                  <a:pt x="365" y="840"/>
                </a:cubicBezTo>
                <a:cubicBezTo>
                  <a:pt x="344" y="832"/>
                  <a:pt x="344" y="832"/>
                  <a:pt x="344" y="832"/>
                </a:cubicBezTo>
                <a:cubicBezTo>
                  <a:pt x="344" y="832"/>
                  <a:pt x="344" y="832"/>
                  <a:pt x="310" y="840"/>
                </a:cubicBezTo>
                <a:cubicBezTo>
                  <a:pt x="277" y="848"/>
                  <a:pt x="348" y="865"/>
                  <a:pt x="319" y="878"/>
                </a:cubicBezTo>
                <a:cubicBezTo>
                  <a:pt x="289" y="890"/>
                  <a:pt x="235" y="970"/>
                  <a:pt x="235" y="970"/>
                </a:cubicBezTo>
                <a:cubicBezTo>
                  <a:pt x="226" y="1008"/>
                  <a:pt x="226" y="1008"/>
                  <a:pt x="226" y="1008"/>
                </a:cubicBezTo>
                <a:cubicBezTo>
                  <a:pt x="218" y="1046"/>
                  <a:pt x="218" y="1046"/>
                  <a:pt x="218" y="1046"/>
                </a:cubicBezTo>
                <a:cubicBezTo>
                  <a:pt x="218" y="1046"/>
                  <a:pt x="239" y="1050"/>
                  <a:pt x="239" y="1071"/>
                </a:cubicBezTo>
                <a:cubicBezTo>
                  <a:pt x="239" y="1092"/>
                  <a:pt x="235" y="1129"/>
                  <a:pt x="218" y="1171"/>
                </a:cubicBezTo>
                <a:cubicBezTo>
                  <a:pt x="201" y="1213"/>
                  <a:pt x="185" y="1406"/>
                  <a:pt x="185" y="1419"/>
                </a:cubicBezTo>
                <a:cubicBezTo>
                  <a:pt x="185" y="1431"/>
                  <a:pt x="239" y="1465"/>
                  <a:pt x="247" y="1503"/>
                </a:cubicBezTo>
                <a:cubicBezTo>
                  <a:pt x="256" y="1541"/>
                  <a:pt x="226" y="1545"/>
                  <a:pt x="197" y="1578"/>
                </a:cubicBezTo>
                <a:cubicBezTo>
                  <a:pt x="168" y="1612"/>
                  <a:pt x="117" y="1595"/>
                  <a:pt x="59" y="1595"/>
                </a:cubicBezTo>
                <a:cubicBezTo>
                  <a:pt x="0" y="1595"/>
                  <a:pt x="0" y="1662"/>
                  <a:pt x="0" y="1662"/>
                </a:cubicBezTo>
                <a:cubicBezTo>
                  <a:pt x="0" y="1662"/>
                  <a:pt x="185" y="1683"/>
                  <a:pt x="210" y="1683"/>
                </a:cubicBezTo>
                <a:cubicBezTo>
                  <a:pt x="235" y="1683"/>
                  <a:pt x="323" y="1700"/>
                  <a:pt x="365" y="1700"/>
                </a:cubicBezTo>
                <a:cubicBezTo>
                  <a:pt x="407" y="1700"/>
                  <a:pt x="398" y="1637"/>
                  <a:pt x="398" y="1612"/>
                </a:cubicBezTo>
                <a:cubicBezTo>
                  <a:pt x="398" y="1587"/>
                  <a:pt x="394" y="1549"/>
                  <a:pt x="394" y="1528"/>
                </a:cubicBezTo>
                <a:cubicBezTo>
                  <a:pt x="394" y="1507"/>
                  <a:pt x="398" y="1423"/>
                  <a:pt x="415" y="1390"/>
                </a:cubicBezTo>
                <a:cubicBezTo>
                  <a:pt x="432" y="1356"/>
                  <a:pt x="424" y="1226"/>
                  <a:pt x="419" y="1192"/>
                </a:cubicBezTo>
                <a:cubicBezTo>
                  <a:pt x="415" y="1159"/>
                  <a:pt x="436" y="1071"/>
                  <a:pt x="436" y="1071"/>
                </a:cubicBezTo>
                <a:cubicBezTo>
                  <a:pt x="450" y="1037"/>
                  <a:pt x="511" y="1070"/>
                  <a:pt x="511" y="1070"/>
                </a:cubicBezTo>
                <a:cubicBezTo>
                  <a:pt x="643" y="1111"/>
                  <a:pt x="643" y="1111"/>
                  <a:pt x="643" y="1111"/>
                </a:cubicBezTo>
                <a:cubicBezTo>
                  <a:pt x="703" y="1133"/>
                  <a:pt x="703" y="1133"/>
                  <a:pt x="703" y="1133"/>
                </a:cubicBezTo>
                <a:cubicBezTo>
                  <a:pt x="703" y="1133"/>
                  <a:pt x="703" y="1224"/>
                  <a:pt x="687" y="1265"/>
                </a:cubicBezTo>
                <a:cubicBezTo>
                  <a:pt x="671" y="1306"/>
                  <a:pt x="649" y="1494"/>
                  <a:pt x="649" y="1535"/>
                </a:cubicBezTo>
                <a:cubicBezTo>
                  <a:pt x="649" y="1576"/>
                  <a:pt x="602" y="1664"/>
                  <a:pt x="602" y="1664"/>
                </a:cubicBezTo>
                <a:cubicBezTo>
                  <a:pt x="602" y="1664"/>
                  <a:pt x="646" y="1674"/>
                  <a:pt x="659" y="1686"/>
                </a:cubicBezTo>
                <a:cubicBezTo>
                  <a:pt x="671" y="1699"/>
                  <a:pt x="643" y="1737"/>
                  <a:pt x="627" y="1765"/>
                </a:cubicBezTo>
                <a:cubicBezTo>
                  <a:pt x="611" y="1793"/>
                  <a:pt x="539" y="1840"/>
                  <a:pt x="507" y="1840"/>
                </a:cubicBezTo>
                <a:cubicBezTo>
                  <a:pt x="476" y="1840"/>
                  <a:pt x="416" y="1862"/>
                  <a:pt x="407" y="1878"/>
                </a:cubicBezTo>
                <a:cubicBezTo>
                  <a:pt x="397" y="1894"/>
                  <a:pt x="410" y="1925"/>
                  <a:pt x="419" y="1935"/>
                </a:cubicBezTo>
                <a:cubicBezTo>
                  <a:pt x="429" y="1944"/>
                  <a:pt x="743" y="1925"/>
                  <a:pt x="806" y="1919"/>
                </a:cubicBezTo>
                <a:cubicBezTo>
                  <a:pt x="869" y="1913"/>
                  <a:pt x="835" y="1850"/>
                  <a:pt x="831" y="1818"/>
                </a:cubicBezTo>
                <a:cubicBezTo>
                  <a:pt x="828" y="1787"/>
                  <a:pt x="822" y="1730"/>
                  <a:pt x="828" y="1699"/>
                </a:cubicBezTo>
                <a:cubicBezTo>
                  <a:pt x="835" y="1667"/>
                  <a:pt x="828" y="1699"/>
                  <a:pt x="838" y="1696"/>
                </a:cubicBezTo>
                <a:cubicBezTo>
                  <a:pt x="847" y="1693"/>
                  <a:pt x="891" y="1425"/>
                  <a:pt x="891" y="1359"/>
                </a:cubicBezTo>
                <a:cubicBezTo>
                  <a:pt x="891" y="1293"/>
                  <a:pt x="910" y="1186"/>
                  <a:pt x="910" y="1186"/>
                </a:cubicBezTo>
                <a:cubicBezTo>
                  <a:pt x="1083" y="1199"/>
                  <a:pt x="1083" y="1199"/>
                  <a:pt x="1083" y="1199"/>
                </a:cubicBezTo>
                <a:cubicBezTo>
                  <a:pt x="1083" y="1199"/>
                  <a:pt x="1121" y="1218"/>
                  <a:pt x="1133" y="1258"/>
                </a:cubicBezTo>
                <a:cubicBezTo>
                  <a:pt x="1146" y="1299"/>
                  <a:pt x="1140" y="1296"/>
                  <a:pt x="1212" y="1274"/>
                </a:cubicBezTo>
                <a:cubicBezTo>
                  <a:pt x="1285" y="1252"/>
                  <a:pt x="1391" y="1221"/>
                  <a:pt x="1391" y="1221"/>
                </a:cubicBezTo>
                <a:cubicBezTo>
                  <a:pt x="1391" y="1221"/>
                  <a:pt x="1313" y="1048"/>
                  <a:pt x="1266" y="988"/>
                </a:cubicBezTo>
                <a:close/>
                <a:moveTo>
                  <a:pt x="655" y="897"/>
                </a:moveTo>
                <a:cubicBezTo>
                  <a:pt x="649" y="909"/>
                  <a:pt x="567" y="897"/>
                  <a:pt x="567" y="897"/>
                </a:cubicBezTo>
                <a:cubicBezTo>
                  <a:pt x="507" y="900"/>
                  <a:pt x="621" y="799"/>
                  <a:pt x="627" y="787"/>
                </a:cubicBezTo>
                <a:cubicBezTo>
                  <a:pt x="633" y="774"/>
                  <a:pt x="655" y="777"/>
                  <a:pt x="659" y="796"/>
                </a:cubicBezTo>
                <a:cubicBezTo>
                  <a:pt x="662" y="815"/>
                  <a:pt x="687" y="875"/>
                  <a:pt x="687" y="875"/>
                </a:cubicBezTo>
                <a:cubicBezTo>
                  <a:pt x="687" y="875"/>
                  <a:pt x="662" y="884"/>
                  <a:pt x="655" y="897"/>
                </a:cubicBezTo>
                <a:close/>
                <a:moveTo>
                  <a:pt x="770" y="464"/>
                </a:moveTo>
                <a:cubicBezTo>
                  <a:pt x="767" y="479"/>
                  <a:pt x="729" y="602"/>
                  <a:pt x="732" y="621"/>
                </a:cubicBezTo>
                <a:cubicBezTo>
                  <a:pt x="735" y="640"/>
                  <a:pt x="748" y="706"/>
                  <a:pt x="738" y="712"/>
                </a:cubicBezTo>
                <a:cubicBezTo>
                  <a:pt x="729" y="718"/>
                  <a:pt x="694" y="640"/>
                  <a:pt x="688" y="618"/>
                </a:cubicBezTo>
                <a:cubicBezTo>
                  <a:pt x="682" y="596"/>
                  <a:pt x="688" y="517"/>
                  <a:pt x="682" y="505"/>
                </a:cubicBezTo>
                <a:cubicBezTo>
                  <a:pt x="675" y="492"/>
                  <a:pt x="660" y="492"/>
                  <a:pt x="660" y="467"/>
                </a:cubicBezTo>
                <a:cubicBezTo>
                  <a:pt x="660" y="442"/>
                  <a:pt x="660" y="404"/>
                  <a:pt x="660" y="404"/>
                </a:cubicBezTo>
                <a:cubicBezTo>
                  <a:pt x="660" y="404"/>
                  <a:pt x="660" y="404"/>
                  <a:pt x="691" y="407"/>
                </a:cubicBezTo>
                <a:cubicBezTo>
                  <a:pt x="722" y="410"/>
                  <a:pt x="770" y="379"/>
                  <a:pt x="829" y="316"/>
                </a:cubicBezTo>
                <a:cubicBezTo>
                  <a:pt x="829" y="316"/>
                  <a:pt x="773" y="448"/>
                  <a:pt x="770" y="46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4787">
            <a:off x="2015598" y="5279935"/>
            <a:ext cx="5354058" cy="2310113"/>
          </a:xfrm>
          <a:prstGeom prst="rect">
            <a:avLst/>
          </a:prstGeom>
        </p:spPr>
      </p:pic>
      <p:grpSp>
        <p:nvGrpSpPr>
          <p:cNvPr id="2" name="Group 1"/>
          <p:cNvGrpSpPr/>
          <p:nvPr/>
        </p:nvGrpSpPr>
        <p:grpSpPr>
          <a:xfrm>
            <a:off x="2546" y="2322337"/>
            <a:ext cx="5698998" cy="3759679"/>
            <a:chOff x="-212436" y="956130"/>
            <a:chExt cx="7750611" cy="5711405"/>
          </a:xfrm>
        </p:grpSpPr>
        <p:grpSp>
          <p:nvGrpSpPr>
            <p:cNvPr id="24" name="Group 23"/>
            <p:cNvGrpSpPr/>
            <p:nvPr/>
          </p:nvGrpSpPr>
          <p:grpSpPr>
            <a:xfrm>
              <a:off x="-197377" y="2874998"/>
              <a:ext cx="5323511" cy="3218678"/>
              <a:chOff x="3518196" y="3078622"/>
              <a:chExt cx="6099173" cy="1847932"/>
            </a:xfrm>
          </p:grpSpPr>
          <p:sp>
            <p:nvSpPr>
              <p:cNvPr id="40"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41"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42" name="Freeform 25"/>
              <p:cNvSpPr>
                <a:spLocks/>
              </p:cNvSpPr>
              <p:nvPr/>
            </p:nvSpPr>
            <p:spPr bwMode="auto">
              <a:xfrm>
                <a:off x="6213792" y="4288141"/>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43"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44"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45"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sp>
            <p:nvSpPr>
              <p:cNvPr id="130" name="Freeform 25"/>
              <p:cNvSpPr>
                <a:spLocks/>
              </p:cNvSpPr>
              <p:nvPr/>
            </p:nvSpPr>
            <p:spPr bwMode="auto">
              <a:xfrm>
                <a:off x="4859703" y="3688771"/>
                <a:ext cx="1388755"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7" name="Freeform 25"/>
              <p:cNvSpPr>
                <a:spLocks/>
              </p:cNvSpPr>
              <p:nvPr/>
            </p:nvSpPr>
            <p:spPr bwMode="auto">
              <a:xfrm>
                <a:off x="3527535" y="3078622"/>
                <a:ext cx="1388756"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4" name="Freeform 25"/>
              <p:cNvSpPr>
                <a:spLocks/>
              </p:cNvSpPr>
              <p:nvPr/>
            </p:nvSpPr>
            <p:spPr bwMode="auto">
              <a:xfrm>
                <a:off x="3531159" y="3524048"/>
                <a:ext cx="1388756"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5" name="Freeform 25"/>
              <p:cNvSpPr>
                <a:spLocks/>
              </p:cNvSpPr>
              <p:nvPr/>
            </p:nvSpPr>
            <p:spPr bwMode="auto">
              <a:xfrm>
                <a:off x="3518196" y="3969473"/>
                <a:ext cx="1388756"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6" name="Freeform 25"/>
              <p:cNvSpPr>
                <a:spLocks/>
              </p:cNvSpPr>
              <p:nvPr/>
            </p:nvSpPr>
            <p:spPr bwMode="auto">
              <a:xfrm>
                <a:off x="4852354" y="4123141"/>
                <a:ext cx="1388756"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grpSp>
        <p:grpSp>
          <p:nvGrpSpPr>
            <p:cNvPr id="59" name="Group 58"/>
            <p:cNvGrpSpPr/>
            <p:nvPr/>
          </p:nvGrpSpPr>
          <p:grpSpPr>
            <a:xfrm>
              <a:off x="-197382" y="2088528"/>
              <a:ext cx="5315360" cy="3225734"/>
              <a:chOff x="3527535" y="3078622"/>
              <a:chExt cx="6089834" cy="1851984"/>
            </a:xfrm>
          </p:grpSpPr>
          <p:sp>
            <p:nvSpPr>
              <p:cNvPr id="60"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1"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2"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3"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4"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5"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sp>
            <p:nvSpPr>
              <p:cNvPr id="131" name="Freeform 25"/>
              <p:cNvSpPr>
                <a:spLocks/>
              </p:cNvSpPr>
              <p:nvPr/>
            </p:nvSpPr>
            <p:spPr bwMode="auto">
              <a:xfrm>
                <a:off x="4859703" y="3688771"/>
                <a:ext cx="1388755"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8" name="Freeform 25"/>
              <p:cNvSpPr>
                <a:spLocks/>
              </p:cNvSpPr>
              <p:nvPr/>
            </p:nvSpPr>
            <p:spPr bwMode="auto">
              <a:xfrm>
                <a:off x="3527535" y="3078622"/>
                <a:ext cx="1388756"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grpSp>
        <p:grpSp>
          <p:nvGrpSpPr>
            <p:cNvPr id="66" name="Group 65"/>
            <p:cNvGrpSpPr/>
            <p:nvPr/>
          </p:nvGrpSpPr>
          <p:grpSpPr>
            <a:xfrm>
              <a:off x="-212436" y="956130"/>
              <a:ext cx="5334492" cy="3594150"/>
              <a:chOff x="3505615" y="2867106"/>
              <a:chExt cx="6111754" cy="2063500"/>
            </a:xfrm>
          </p:grpSpPr>
          <p:sp>
            <p:nvSpPr>
              <p:cNvPr id="67"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8"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9"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0"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1"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sp>
            <p:nvSpPr>
              <p:cNvPr id="132" name="Freeform 23"/>
              <p:cNvSpPr>
                <a:spLocks/>
              </p:cNvSpPr>
              <p:nvPr/>
            </p:nvSpPr>
            <p:spPr bwMode="auto">
              <a:xfrm>
                <a:off x="6865181" y="3566618"/>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3" name="Freeform 24"/>
              <p:cNvSpPr>
                <a:spLocks/>
              </p:cNvSpPr>
              <p:nvPr/>
            </p:nvSpPr>
            <p:spPr bwMode="auto">
              <a:xfrm>
                <a:off x="5575176" y="3572441"/>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4" name="Freeform 25"/>
              <p:cNvSpPr>
                <a:spLocks/>
              </p:cNvSpPr>
              <p:nvPr/>
            </p:nvSpPr>
            <p:spPr bwMode="auto">
              <a:xfrm>
                <a:off x="4859703" y="3688771"/>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5" name="Freeform 26"/>
              <p:cNvSpPr>
                <a:spLocks/>
              </p:cNvSpPr>
              <p:nvPr/>
            </p:nvSpPr>
            <p:spPr bwMode="auto">
              <a:xfrm>
                <a:off x="6248459" y="3650605"/>
                <a:ext cx="2005477"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6" name="Freeform 27"/>
              <p:cNvSpPr>
                <a:spLocks noEditPoints="1"/>
              </p:cNvSpPr>
              <p:nvPr/>
            </p:nvSpPr>
            <p:spPr bwMode="auto">
              <a:xfrm>
                <a:off x="4869049" y="3489525"/>
                <a:ext cx="3394231"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39" name="Freeform 23"/>
              <p:cNvSpPr>
                <a:spLocks/>
              </p:cNvSpPr>
              <p:nvPr/>
            </p:nvSpPr>
            <p:spPr bwMode="auto">
              <a:xfrm>
                <a:off x="5511092" y="2944199"/>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0" name="Freeform 24"/>
              <p:cNvSpPr>
                <a:spLocks/>
              </p:cNvSpPr>
              <p:nvPr/>
            </p:nvSpPr>
            <p:spPr bwMode="auto">
              <a:xfrm>
                <a:off x="4221088" y="2950022"/>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1" name="Freeform 25"/>
              <p:cNvSpPr>
                <a:spLocks/>
              </p:cNvSpPr>
              <p:nvPr/>
            </p:nvSpPr>
            <p:spPr bwMode="auto">
              <a:xfrm>
                <a:off x="3505615" y="306635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2" name="Freeform 26"/>
              <p:cNvSpPr>
                <a:spLocks/>
              </p:cNvSpPr>
              <p:nvPr/>
            </p:nvSpPr>
            <p:spPr bwMode="auto">
              <a:xfrm>
                <a:off x="4894371" y="3028186"/>
                <a:ext cx="2005477"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3" name="Freeform 27"/>
              <p:cNvSpPr>
                <a:spLocks noEditPoints="1"/>
              </p:cNvSpPr>
              <p:nvPr/>
            </p:nvSpPr>
            <p:spPr bwMode="auto">
              <a:xfrm>
                <a:off x="3514961" y="2867106"/>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grpSp>
        <p:grpSp>
          <p:nvGrpSpPr>
            <p:cNvPr id="73" name="Group 72"/>
            <p:cNvGrpSpPr/>
            <p:nvPr/>
          </p:nvGrpSpPr>
          <p:grpSpPr>
            <a:xfrm>
              <a:off x="3348590" y="4953458"/>
              <a:ext cx="2970727" cy="1425925"/>
              <a:chOff x="6213792" y="4111943"/>
              <a:chExt cx="3403577" cy="818663"/>
            </a:xfrm>
          </p:grpSpPr>
          <p:sp>
            <p:nvSpPr>
              <p:cNvPr id="74"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5"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6"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7"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8"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9"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80" name="Group 79"/>
            <p:cNvGrpSpPr/>
            <p:nvPr/>
          </p:nvGrpSpPr>
          <p:grpSpPr>
            <a:xfrm>
              <a:off x="3352668" y="4176991"/>
              <a:ext cx="2970727" cy="1425925"/>
              <a:chOff x="6213792" y="4111943"/>
              <a:chExt cx="3403577" cy="818663"/>
            </a:xfrm>
          </p:grpSpPr>
          <p:sp>
            <p:nvSpPr>
              <p:cNvPr id="81"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2"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3"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4"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5"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6"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87" name="Group 86"/>
            <p:cNvGrpSpPr/>
            <p:nvPr/>
          </p:nvGrpSpPr>
          <p:grpSpPr>
            <a:xfrm>
              <a:off x="4567448" y="5241610"/>
              <a:ext cx="2970727" cy="1425925"/>
              <a:chOff x="6213792" y="4111943"/>
              <a:chExt cx="3403577" cy="818663"/>
            </a:xfrm>
          </p:grpSpPr>
          <p:sp>
            <p:nvSpPr>
              <p:cNvPr id="88"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9"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90"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91"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92"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93"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sp>
        <p:nvSpPr>
          <p:cNvPr id="4" name="Rectangle 3"/>
          <p:cNvSpPr/>
          <p:nvPr/>
        </p:nvSpPr>
        <p:spPr>
          <a:xfrm>
            <a:off x="1409486" y="1716644"/>
            <a:ext cx="2242090" cy="738664"/>
          </a:xfrm>
          <a:prstGeom prst="rect">
            <a:avLst/>
          </a:prstGeom>
        </p:spPr>
        <p:txBody>
          <a:bodyPr wrap="square">
            <a:spAutoFit/>
          </a:bodyPr>
          <a:lstStyle/>
          <a:p>
            <a:pPr defTabSz="457200"/>
            <a:r>
              <a:rPr lang="es-PR" sz="1400" b="1" dirty="0" smtClean="0">
                <a:solidFill>
                  <a:srgbClr val="C00000"/>
                </a:solidFill>
              </a:rPr>
              <a:t>65 </a:t>
            </a:r>
            <a:r>
              <a:rPr lang="es-PR" sz="1400" b="1" dirty="0">
                <a:solidFill>
                  <a:srgbClr val="C00000"/>
                </a:solidFill>
              </a:rPr>
              <a:t>+    </a:t>
            </a:r>
            <a:r>
              <a:rPr lang="es-PR" sz="1400" b="1" dirty="0" err="1">
                <a:solidFill>
                  <a:srgbClr val="C00000"/>
                </a:solidFill>
              </a:rPr>
              <a:t>years</a:t>
            </a:r>
            <a:r>
              <a:rPr lang="es-PR" sz="1400" b="1" dirty="0">
                <a:solidFill>
                  <a:srgbClr val="C00000"/>
                </a:solidFill>
              </a:rPr>
              <a:t>:</a:t>
            </a:r>
            <a:r>
              <a:rPr lang="es-PR" sz="1400" dirty="0">
                <a:solidFill>
                  <a:srgbClr val="C00000"/>
                </a:solidFill>
              </a:rPr>
              <a:t> </a:t>
            </a:r>
            <a:endParaRPr lang="es-PR" sz="1400" dirty="0" smtClean="0">
              <a:solidFill>
                <a:srgbClr val="C00000"/>
              </a:solidFill>
            </a:endParaRPr>
          </a:p>
          <a:p>
            <a:pPr defTabSz="457200"/>
            <a:r>
              <a:rPr lang="es-PR" sz="1400" dirty="0" smtClean="0">
                <a:solidFill>
                  <a:prstClr val="black"/>
                </a:solidFill>
              </a:rPr>
              <a:t>17</a:t>
            </a:r>
            <a:r>
              <a:rPr lang="es-PR" sz="1400" dirty="0">
                <a:solidFill>
                  <a:prstClr val="black"/>
                </a:solidFill>
              </a:rPr>
              <a:t>% (</a:t>
            </a:r>
            <a:r>
              <a:rPr lang="es-PR" sz="1400" dirty="0" err="1" smtClean="0">
                <a:solidFill>
                  <a:prstClr val="black"/>
                </a:solidFill>
              </a:rPr>
              <a:t>male</a:t>
            </a:r>
            <a:r>
              <a:rPr lang="es-PR" sz="1400" dirty="0" smtClean="0">
                <a:solidFill>
                  <a:prstClr val="black"/>
                </a:solidFill>
              </a:rPr>
              <a:t> 265.674/</a:t>
            </a:r>
            <a:r>
              <a:rPr lang="es-PR" sz="1400" dirty="0" err="1" smtClean="0">
                <a:solidFill>
                  <a:prstClr val="black"/>
                </a:solidFill>
              </a:rPr>
              <a:t>female</a:t>
            </a:r>
            <a:r>
              <a:rPr lang="es-PR" sz="1400" dirty="0" smtClean="0">
                <a:solidFill>
                  <a:prstClr val="black"/>
                </a:solidFill>
              </a:rPr>
              <a:t> </a:t>
            </a:r>
            <a:r>
              <a:rPr lang="es-PR" sz="1400" dirty="0">
                <a:solidFill>
                  <a:prstClr val="black"/>
                </a:solidFill>
              </a:rPr>
              <a:t>348.334</a:t>
            </a:r>
            <a:r>
              <a:rPr lang="es-PR" sz="1400" dirty="0" smtClean="0">
                <a:solidFill>
                  <a:prstClr val="black"/>
                </a:solidFill>
              </a:rPr>
              <a:t>)</a:t>
            </a:r>
            <a:endParaRPr lang="es-PR" sz="1400" dirty="0">
              <a:solidFill>
                <a:prstClr val="black"/>
              </a:solidFill>
            </a:endParaRPr>
          </a:p>
        </p:txBody>
      </p:sp>
      <p:sp>
        <p:nvSpPr>
          <p:cNvPr id="5" name="Rectangle 4"/>
          <p:cNvSpPr/>
          <p:nvPr/>
        </p:nvSpPr>
        <p:spPr>
          <a:xfrm>
            <a:off x="5331332" y="4688686"/>
            <a:ext cx="2458380" cy="523220"/>
          </a:xfrm>
          <a:prstGeom prst="rect">
            <a:avLst/>
          </a:prstGeom>
        </p:spPr>
        <p:txBody>
          <a:bodyPr wrap="square">
            <a:spAutoFit/>
          </a:bodyPr>
          <a:lstStyle/>
          <a:p>
            <a:r>
              <a:rPr lang="es-PR" sz="1400" b="1" dirty="0">
                <a:solidFill>
                  <a:srgbClr val="C00000"/>
                </a:solidFill>
              </a:rPr>
              <a:t>0-14   </a:t>
            </a:r>
            <a:r>
              <a:rPr lang="es-PR" sz="1400" b="1" dirty="0" err="1">
                <a:solidFill>
                  <a:srgbClr val="C00000"/>
                </a:solidFill>
              </a:rPr>
              <a:t>years</a:t>
            </a:r>
            <a:r>
              <a:rPr lang="es-PR" sz="1400" b="1" dirty="0">
                <a:solidFill>
                  <a:prstClr val="black"/>
                </a:solidFill>
              </a:rPr>
              <a:t>: </a:t>
            </a:r>
            <a:r>
              <a:rPr lang="es-PR" sz="1400" dirty="0">
                <a:solidFill>
                  <a:prstClr val="black"/>
                </a:solidFill>
              </a:rPr>
              <a:t>18.1% (</a:t>
            </a:r>
            <a:r>
              <a:rPr lang="es-PR" sz="1400" dirty="0" err="1">
                <a:solidFill>
                  <a:prstClr val="black"/>
                </a:solidFill>
              </a:rPr>
              <a:t>male</a:t>
            </a:r>
            <a:r>
              <a:rPr lang="es-PR" sz="1400" dirty="0">
                <a:solidFill>
                  <a:prstClr val="black"/>
                </a:solidFill>
              </a:rPr>
              <a:t> 335.142/</a:t>
            </a:r>
            <a:r>
              <a:rPr lang="es-PR" sz="1400" dirty="0" err="1">
                <a:solidFill>
                  <a:prstClr val="black"/>
                </a:solidFill>
              </a:rPr>
              <a:t>female</a:t>
            </a:r>
            <a:r>
              <a:rPr lang="es-PR" sz="1400" dirty="0">
                <a:solidFill>
                  <a:prstClr val="black"/>
                </a:solidFill>
              </a:rPr>
              <a:t> 319.765) </a:t>
            </a:r>
            <a:endParaRPr lang="en-GB" sz="1400" dirty="0"/>
          </a:p>
        </p:txBody>
      </p:sp>
      <p:sp>
        <p:nvSpPr>
          <p:cNvPr id="12" name="Rectangle 11"/>
          <p:cNvSpPr/>
          <p:nvPr/>
        </p:nvSpPr>
        <p:spPr>
          <a:xfrm>
            <a:off x="4344295" y="4028383"/>
            <a:ext cx="2154431" cy="523220"/>
          </a:xfrm>
          <a:prstGeom prst="rect">
            <a:avLst/>
          </a:prstGeom>
        </p:spPr>
        <p:txBody>
          <a:bodyPr wrap="square">
            <a:spAutoFit/>
          </a:bodyPr>
          <a:lstStyle/>
          <a:p>
            <a:r>
              <a:rPr lang="es-PR" sz="1400" b="1" dirty="0">
                <a:solidFill>
                  <a:srgbClr val="C00000"/>
                </a:solidFill>
              </a:rPr>
              <a:t>15-24 </a:t>
            </a:r>
            <a:r>
              <a:rPr lang="es-PR" sz="1400" b="1" dirty="0" err="1">
                <a:solidFill>
                  <a:srgbClr val="C00000"/>
                </a:solidFill>
              </a:rPr>
              <a:t>years</a:t>
            </a:r>
            <a:r>
              <a:rPr lang="es-PR" sz="1400" b="1" dirty="0">
                <a:solidFill>
                  <a:srgbClr val="C00000"/>
                </a:solidFill>
              </a:rPr>
              <a:t>:</a:t>
            </a:r>
            <a:r>
              <a:rPr lang="es-PR" sz="1400" dirty="0">
                <a:solidFill>
                  <a:srgbClr val="C00000"/>
                </a:solidFill>
              </a:rPr>
              <a:t> </a:t>
            </a:r>
            <a:r>
              <a:rPr lang="es-PR" sz="1400" dirty="0">
                <a:solidFill>
                  <a:prstClr val="black"/>
                </a:solidFill>
              </a:rPr>
              <a:t>14.5% (</a:t>
            </a:r>
            <a:r>
              <a:rPr lang="es-PR" sz="1400" dirty="0" err="1">
                <a:solidFill>
                  <a:prstClr val="black"/>
                </a:solidFill>
              </a:rPr>
              <a:t>male</a:t>
            </a:r>
            <a:r>
              <a:rPr lang="es-PR" sz="1400" dirty="0">
                <a:solidFill>
                  <a:prstClr val="black"/>
                </a:solidFill>
              </a:rPr>
              <a:t> </a:t>
            </a:r>
            <a:r>
              <a:rPr lang="es-PR" sz="1400" dirty="0" smtClean="0">
                <a:solidFill>
                  <a:prstClr val="black"/>
                </a:solidFill>
              </a:rPr>
              <a:t>267.596/female 256.487</a:t>
            </a:r>
            <a:r>
              <a:rPr lang="es-PR" sz="1400" dirty="0">
                <a:solidFill>
                  <a:prstClr val="black"/>
                </a:solidFill>
              </a:rPr>
              <a:t>) </a:t>
            </a:r>
            <a:endParaRPr lang="en-GB" sz="1400" dirty="0"/>
          </a:p>
        </p:txBody>
      </p:sp>
      <p:sp>
        <p:nvSpPr>
          <p:cNvPr id="14" name="Rectangle 13"/>
          <p:cNvSpPr/>
          <p:nvPr/>
        </p:nvSpPr>
        <p:spPr>
          <a:xfrm>
            <a:off x="3445032" y="3247368"/>
            <a:ext cx="2054497" cy="738664"/>
          </a:xfrm>
          <a:prstGeom prst="rect">
            <a:avLst/>
          </a:prstGeom>
        </p:spPr>
        <p:txBody>
          <a:bodyPr wrap="square">
            <a:spAutoFit/>
          </a:bodyPr>
          <a:lstStyle/>
          <a:p>
            <a:r>
              <a:rPr lang="es-PR" sz="1400" b="1" dirty="0">
                <a:solidFill>
                  <a:srgbClr val="C00000"/>
                </a:solidFill>
              </a:rPr>
              <a:t>25-54 </a:t>
            </a:r>
            <a:r>
              <a:rPr lang="es-PR" sz="1400" b="1" dirty="0" err="1">
                <a:solidFill>
                  <a:srgbClr val="C00000"/>
                </a:solidFill>
              </a:rPr>
              <a:t>years</a:t>
            </a:r>
            <a:r>
              <a:rPr lang="es-PR" sz="1400" b="1" dirty="0">
                <a:solidFill>
                  <a:srgbClr val="C00000"/>
                </a:solidFill>
              </a:rPr>
              <a:t>:</a:t>
            </a:r>
            <a:r>
              <a:rPr lang="es-PR" sz="1400" dirty="0">
                <a:solidFill>
                  <a:srgbClr val="C00000"/>
                </a:solidFill>
              </a:rPr>
              <a:t> </a:t>
            </a:r>
            <a:r>
              <a:rPr lang="es-PR" sz="1400" dirty="0">
                <a:solidFill>
                  <a:prstClr val="black"/>
                </a:solidFill>
              </a:rPr>
              <a:t>38.5% (</a:t>
            </a:r>
            <a:r>
              <a:rPr lang="es-PR" sz="1400" dirty="0" err="1">
                <a:solidFill>
                  <a:prstClr val="black"/>
                </a:solidFill>
              </a:rPr>
              <a:t>male</a:t>
            </a:r>
            <a:r>
              <a:rPr lang="es-PR" sz="1400" dirty="0">
                <a:solidFill>
                  <a:prstClr val="black"/>
                </a:solidFill>
              </a:rPr>
              <a:t> 665.092/female 727.412) </a:t>
            </a:r>
            <a:br>
              <a:rPr lang="es-PR" sz="1400" dirty="0">
                <a:solidFill>
                  <a:prstClr val="black"/>
                </a:solidFill>
              </a:rPr>
            </a:br>
            <a:endParaRPr lang="en-GB" sz="1400" dirty="0"/>
          </a:p>
        </p:txBody>
      </p:sp>
      <p:sp>
        <p:nvSpPr>
          <p:cNvPr id="21" name="Rectangle 20"/>
          <p:cNvSpPr/>
          <p:nvPr/>
        </p:nvSpPr>
        <p:spPr>
          <a:xfrm>
            <a:off x="2415330" y="2505917"/>
            <a:ext cx="2035970" cy="738664"/>
          </a:xfrm>
          <a:prstGeom prst="rect">
            <a:avLst/>
          </a:prstGeom>
        </p:spPr>
        <p:txBody>
          <a:bodyPr wrap="square">
            <a:spAutoFit/>
          </a:bodyPr>
          <a:lstStyle/>
          <a:p>
            <a:r>
              <a:rPr lang="es-PR" sz="1400" b="1" dirty="0">
                <a:solidFill>
                  <a:srgbClr val="C00000"/>
                </a:solidFill>
              </a:rPr>
              <a:t>55-64 </a:t>
            </a:r>
            <a:r>
              <a:rPr lang="es-PR" sz="1400" b="1" dirty="0" err="1">
                <a:solidFill>
                  <a:srgbClr val="C00000"/>
                </a:solidFill>
              </a:rPr>
              <a:t>years</a:t>
            </a:r>
            <a:r>
              <a:rPr lang="es-PR" sz="1400" b="1" dirty="0">
                <a:solidFill>
                  <a:srgbClr val="C00000"/>
                </a:solidFill>
              </a:rPr>
              <a:t>:</a:t>
            </a:r>
            <a:r>
              <a:rPr lang="es-PR" sz="1400" dirty="0">
                <a:solidFill>
                  <a:srgbClr val="C00000"/>
                </a:solidFill>
              </a:rPr>
              <a:t> </a:t>
            </a:r>
            <a:r>
              <a:rPr lang="es-PR" sz="1400" dirty="0" smtClean="0">
                <a:solidFill>
                  <a:prstClr val="black"/>
                </a:solidFill>
              </a:rPr>
              <a:t>12</a:t>
            </a:r>
            <a:r>
              <a:rPr lang="es-PR" sz="1400" dirty="0">
                <a:solidFill>
                  <a:prstClr val="black"/>
                </a:solidFill>
              </a:rPr>
              <a:t>%    (</a:t>
            </a:r>
            <a:r>
              <a:rPr lang="es-PR" sz="1400" dirty="0" err="1">
                <a:solidFill>
                  <a:prstClr val="black"/>
                </a:solidFill>
              </a:rPr>
              <a:t>male</a:t>
            </a:r>
            <a:r>
              <a:rPr lang="es-PR" sz="1400" dirty="0">
                <a:solidFill>
                  <a:prstClr val="black"/>
                </a:solidFill>
              </a:rPr>
              <a:t> 197.256/female 238.139) </a:t>
            </a:r>
            <a:br>
              <a:rPr lang="es-PR" sz="1400" dirty="0">
                <a:solidFill>
                  <a:prstClr val="black"/>
                </a:solidFill>
              </a:rPr>
            </a:br>
            <a:endParaRPr lang="en-GB" sz="1400" dirty="0"/>
          </a:p>
        </p:txBody>
      </p:sp>
      <p:sp>
        <p:nvSpPr>
          <p:cNvPr id="147" name="Title 1"/>
          <p:cNvSpPr>
            <a:spLocks noGrp="1"/>
          </p:cNvSpPr>
          <p:nvPr/>
        </p:nvSpPr>
        <p:spPr>
          <a:xfrm>
            <a:off x="1981200" y="-5883"/>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es-PR" dirty="0"/>
          </a:p>
        </p:txBody>
      </p:sp>
      <p:sp>
        <p:nvSpPr>
          <p:cNvPr id="22" name="Rectangle 21"/>
          <p:cNvSpPr/>
          <p:nvPr/>
        </p:nvSpPr>
        <p:spPr>
          <a:xfrm>
            <a:off x="425657" y="209129"/>
            <a:ext cx="6964770" cy="646331"/>
          </a:xfrm>
          <a:prstGeom prst="rect">
            <a:avLst/>
          </a:prstGeom>
        </p:spPr>
        <p:txBody>
          <a:bodyPr wrap="square">
            <a:spAutoFit/>
          </a:bodyPr>
          <a:lstStyle/>
          <a:p>
            <a:pPr algn="ctr"/>
            <a:r>
              <a:rPr lang="en-US" sz="3600" b="1" dirty="0" smtClean="0">
                <a:latin typeface="Aharoni" panose="02010803020104030203" pitchFamily="2" charset="-79"/>
                <a:cs typeface="Aharoni" panose="02010803020104030203" pitchFamily="2" charset="-79"/>
              </a:rPr>
              <a:t>The </a:t>
            </a:r>
            <a:r>
              <a:rPr lang="en-US" sz="3600" b="1" dirty="0">
                <a:latin typeface="Aharoni" panose="02010803020104030203" pitchFamily="2" charset="-79"/>
                <a:cs typeface="Aharoni" panose="02010803020104030203" pitchFamily="2" charset="-79"/>
              </a:rPr>
              <a:t>Dynamics of Puerto </a:t>
            </a:r>
            <a:r>
              <a:rPr lang="en-US" sz="3600" b="1" dirty="0" smtClean="0">
                <a:latin typeface="Aharoni" panose="02010803020104030203" pitchFamily="2" charset="-79"/>
                <a:cs typeface="Aharoni" panose="02010803020104030203" pitchFamily="2" charset="-79"/>
              </a:rPr>
              <a:t>Rico </a:t>
            </a:r>
            <a:endParaRPr lang="es-PR" sz="3600" b="1" dirty="0">
              <a:latin typeface="Aharoni" panose="02010803020104030203" pitchFamily="2" charset="-79"/>
              <a:cs typeface="Aharoni" panose="02010803020104030203" pitchFamily="2" charset="-79"/>
            </a:endParaRPr>
          </a:p>
        </p:txBody>
      </p:sp>
      <p:sp>
        <p:nvSpPr>
          <p:cNvPr id="168" name="Rectangle 167"/>
          <p:cNvSpPr/>
          <p:nvPr/>
        </p:nvSpPr>
        <p:spPr>
          <a:xfrm>
            <a:off x="9147846" y="4800768"/>
            <a:ext cx="692818" cy="307777"/>
          </a:xfrm>
          <a:prstGeom prst="rect">
            <a:avLst/>
          </a:prstGeom>
        </p:spPr>
        <p:txBody>
          <a:bodyPr wrap="none">
            <a:spAutoFit/>
          </a:bodyPr>
          <a:lstStyle/>
          <a:p>
            <a:r>
              <a:rPr lang="en-GB" sz="1400" dirty="0" smtClean="0">
                <a:solidFill>
                  <a:schemeClr val="bg1"/>
                </a:solidFill>
                <a:latin typeface="Lato Light" panose="020F0402020204030203" pitchFamily="34" charset="0"/>
                <a:cs typeface="Lato Light" panose="020F0402020204030203" pitchFamily="34" charset="0"/>
              </a:rPr>
              <a:t>48.1</a:t>
            </a:r>
            <a:r>
              <a:rPr lang="id-ID" sz="1400" dirty="0" smtClean="0">
                <a:solidFill>
                  <a:schemeClr val="bg1"/>
                </a:solidFill>
                <a:latin typeface="Lato Light" panose="020F0402020204030203" pitchFamily="34" charset="0"/>
                <a:cs typeface="Lato Light" panose="020F0402020204030203" pitchFamily="34" charset="0"/>
              </a:rPr>
              <a:t>%</a:t>
            </a:r>
            <a:endParaRPr lang="en-US" sz="1400" dirty="0">
              <a:solidFill>
                <a:schemeClr val="bg1"/>
              </a:solidFill>
              <a:latin typeface="Lato Light" panose="020F0402020204030203" pitchFamily="34" charset="0"/>
              <a:cs typeface="Lato Light" panose="020F0402020204030203" pitchFamily="34" charset="0"/>
            </a:endParaRPr>
          </a:p>
        </p:txBody>
      </p:sp>
      <p:sp>
        <p:nvSpPr>
          <p:cNvPr id="169" name="TextBox 168"/>
          <p:cNvSpPr txBox="1"/>
          <p:nvPr/>
        </p:nvSpPr>
        <p:spPr>
          <a:xfrm>
            <a:off x="9115342" y="5008263"/>
            <a:ext cx="593432" cy="307777"/>
          </a:xfrm>
          <a:prstGeom prst="rect">
            <a:avLst/>
          </a:prstGeom>
          <a:noFill/>
        </p:spPr>
        <p:txBody>
          <a:bodyPr wrap="none" rtlCol="0">
            <a:spAutoFit/>
          </a:bodyPr>
          <a:lstStyle/>
          <a:p>
            <a:pPr algn="ctr"/>
            <a:r>
              <a:rPr lang="en-GB" sz="1400" b="1" dirty="0" smtClean="0">
                <a:solidFill>
                  <a:schemeClr val="bg1"/>
                </a:solidFill>
                <a:latin typeface="Lato Light" panose="020F0402020204030203" pitchFamily="34" charset="0"/>
                <a:cs typeface="Lato Light" panose="020F0402020204030203" pitchFamily="34" charset="0"/>
              </a:rPr>
              <a:t>male</a:t>
            </a:r>
            <a:endParaRPr lang="id-ID" sz="1400" b="1" dirty="0">
              <a:solidFill>
                <a:schemeClr val="bg1"/>
              </a:solidFill>
              <a:latin typeface="Lato Light" panose="020F0402020204030203" pitchFamily="34" charset="0"/>
              <a:cs typeface="Lato Light" panose="020F0402020204030203" pitchFamily="34" charset="0"/>
            </a:endParaRPr>
          </a:p>
        </p:txBody>
      </p:sp>
      <p:sp>
        <p:nvSpPr>
          <p:cNvPr id="170" name="TextBox 169"/>
          <p:cNvSpPr txBox="1"/>
          <p:nvPr/>
        </p:nvSpPr>
        <p:spPr>
          <a:xfrm>
            <a:off x="10564664" y="5008465"/>
            <a:ext cx="801823" cy="307777"/>
          </a:xfrm>
          <a:prstGeom prst="rect">
            <a:avLst/>
          </a:prstGeom>
          <a:noFill/>
        </p:spPr>
        <p:txBody>
          <a:bodyPr wrap="none" rtlCol="0">
            <a:spAutoFit/>
          </a:bodyPr>
          <a:lstStyle/>
          <a:p>
            <a:pPr algn="ctr"/>
            <a:r>
              <a:rPr lang="en-GB" sz="1400" b="1" dirty="0" smtClean="0">
                <a:solidFill>
                  <a:schemeClr val="bg1"/>
                </a:solidFill>
                <a:latin typeface="Lato Light" panose="020F0402020204030203" pitchFamily="34" charset="0"/>
                <a:cs typeface="Lato Light" panose="020F0402020204030203" pitchFamily="34" charset="0"/>
              </a:rPr>
              <a:t>Female</a:t>
            </a:r>
            <a:endParaRPr lang="id-ID" sz="1400" b="1" dirty="0">
              <a:solidFill>
                <a:schemeClr val="bg1"/>
              </a:solidFill>
              <a:latin typeface="Lato Light" panose="020F0402020204030203" pitchFamily="34" charset="0"/>
              <a:cs typeface="Lato Light" panose="020F0402020204030203" pitchFamily="34" charset="0"/>
            </a:endParaRPr>
          </a:p>
        </p:txBody>
      </p:sp>
      <p:sp>
        <p:nvSpPr>
          <p:cNvPr id="171" name="Rectangle 170"/>
          <p:cNvSpPr/>
          <p:nvPr/>
        </p:nvSpPr>
        <p:spPr>
          <a:xfrm>
            <a:off x="10624773" y="4729039"/>
            <a:ext cx="692818" cy="307777"/>
          </a:xfrm>
          <a:prstGeom prst="rect">
            <a:avLst/>
          </a:prstGeom>
        </p:spPr>
        <p:txBody>
          <a:bodyPr wrap="none">
            <a:spAutoFit/>
          </a:bodyPr>
          <a:lstStyle/>
          <a:p>
            <a:r>
              <a:rPr lang="en-GB" sz="1400" dirty="0" smtClean="0">
                <a:solidFill>
                  <a:schemeClr val="bg1"/>
                </a:solidFill>
                <a:latin typeface="Lato Light" panose="020F0402020204030203" pitchFamily="34" charset="0"/>
                <a:cs typeface="Lato Light" panose="020F0402020204030203" pitchFamily="34" charset="0"/>
              </a:rPr>
              <a:t>51.2</a:t>
            </a:r>
            <a:r>
              <a:rPr lang="id-ID" sz="1400" dirty="0" smtClean="0">
                <a:solidFill>
                  <a:schemeClr val="bg1"/>
                </a:solidFill>
                <a:latin typeface="Lato Light" panose="020F0402020204030203" pitchFamily="34" charset="0"/>
                <a:cs typeface="Lato Light" panose="020F0402020204030203" pitchFamily="34" charset="0"/>
              </a:rPr>
              <a:t>%</a:t>
            </a:r>
            <a:endParaRPr lang="en-US" sz="1400" dirty="0">
              <a:solidFill>
                <a:schemeClr val="bg1"/>
              </a:solidFill>
              <a:latin typeface="Lato Light" panose="020F0402020204030203" pitchFamily="34" charset="0"/>
              <a:cs typeface="Lato Light" panose="020F0402020204030203" pitchFamily="34" charset="0"/>
            </a:endParaRPr>
          </a:p>
        </p:txBody>
      </p:sp>
      <p:sp>
        <p:nvSpPr>
          <p:cNvPr id="23" name="Rectangle 22"/>
          <p:cNvSpPr/>
          <p:nvPr/>
        </p:nvSpPr>
        <p:spPr>
          <a:xfrm>
            <a:off x="225508" y="5405208"/>
            <a:ext cx="1183978" cy="369332"/>
          </a:xfrm>
          <a:prstGeom prst="rect">
            <a:avLst/>
          </a:prstGeom>
        </p:spPr>
        <p:txBody>
          <a:bodyPr wrap="none">
            <a:spAutoFit/>
          </a:bodyPr>
          <a:lstStyle/>
          <a:p>
            <a:pPr defTabSz="457200"/>
            <a:r>
              <a:rPr lang="es-PR" b="1" dirty="0">
                <a:solidFill>
                  <a:prstClr val="black"/>
                </a:solidFill>
              </a:rPr>
              <a:t>(2014 </a:t>
            </a:r>
            <a:r>
              <a:rPr lang="es-PR" b="1" dirty="0" err="1">
                <a:solidFill>
                  <a:prstClr val="black"/>
                </a:solidFill>
              </a:rPr>
              <a:t>est</a:t>
            </a:r>
            <a:r>
              <a:rPr lang="es-PR" b="1" dirty="0">
                <a:solidFill>
                  <a:prstClr val="black"/>
                </a:solidFill>
              </a:rPr>
              <a:t>.)</a:t>
            </a:r>
          </a:p>
        </p:txBody>
      </p:sp>
      <p:sp>
        <p:nvSpPr>
          <p:cNvPr id="25" name="TextBox 24"/>
          <p:cNvSpPr txBox="1"/>
          <p:nvPr/>
        </p:nvSpPr>
        <p:spPr>
          <a:xfrm>
            <a:off x="8920249" y="5689086"/>
            <a:ext cx="1063112" cy="338554"/>
          </a:xfrm>
          <a:prstGeom prst="rect">
            <a:avLst/>
          </a:prstGeom>
          <a:noFill/>
        </p:spPr>
        <p:txBody>
          <a:bodyPr wrap="none" rtlCol="0">
            <a:spAutoFit/>
          </a:bodyPr>
          <a:lstStyle/>
          <a:p>
            <a:r>
              <a:rPr lang="en-GB" sz="1600" b="1" dirty="0" smtClean="0"/>
              <a:t>1,782, 398</a:t>
            </a:r>
            <a:endParaRPr lang="en-GB" sz="1600" b="1" dirty="0"/>
          </a:p>
        </p:txBody>
      </p:sp>
      <p:sp>
        <p:nvSpPr>
          <p:cNvPr id="172" name="TextBox 171"/>
          <p:cNvSpPr txBox="1"/>
          <p:nvPr/>
        </p:nvSpPr>
        <p:spPr>
          <a:xfrm>
            <a:off x="10455617" y="5703130"/>
            <a:ext cx="1016625" cy="338554"/>
          </a:xfrm>
          <a:prstGeom prst="rect">
            <a:avLst/>
          </a:prstGeom>
          <a:noFill/>
        </p:spPr>
        <p:txBody>
          <a:bodyPr wrap="none" rtlCol="0">
            <a:spAutoFit/>
          </a:bodyPr>
          <a:lstStyle/>
          <a:p>
            <a:r>
              <a:rPr lang="en-GB" sz="1600" b="1" dirty="0" smtClean="0"/>
              <a:t>1,922,946</a:t>
            </a:r>
            <a:endParaRPr lang="en-GB" sz="1600" b="1" dirty="0"/>
          </a:p>
        </p:txBody>
      </p:sp>
      <p:sp>
        <p:nvSpPr>
          <p:cNvPr id="27" name="TextBox 26"/>
          <p:cNvSpPr txBox="1"/>
          <p:nvPr/>
        </p:nvSpPr>
        <p:spPr>
          <a:xfrm>
            <a:off x="9382577" y="1363733"/>
            <a:ext cx="1875322" cy="584775"/>
          </a:xfrm>
          <a:prstGeom prst="rect">
            <a:avLst/>
          </a:prstGeom>
          <a:noFill/>
        </p:spPr>
        <p:txBody>
          <a:bodyPr wrap="none" rtlCol="0">
            <a:spAutoFit/>
          </a:bodyPr>
          <a:lstStyle/>
          <a:p>
            <a:pPr algn="ctr"/>
            <a:r>
              <a:rPr lang="en-GB" sz="1600" b="1" dirty="0" smtClean="0"/>
              <a:t>TOTAL POPULATION</a:t>
            </a:r>
          </a:p>
          <a:p>
            <a:pPr algn="ctr"/>
            <a:r>
              <a:rPr lang="en-GB" sz="1600" b="1" dirty="0" smtClean="0"/>
              <a:t>3,705,344</a:t>
            </a:r>
            <a:endParaRPr lang="en-GB" sz="1600" b="1" dirty="0"/>
          </a:p>
        </p:txBody>
      </p:sp>
      <p:sp>
        <p:nvSpPr>
          <p:cNvPr id="175" name="Rectangle 174"/>
          <p:cNvSpPr/>
          <p:nvPr/>
        </p:nvSpPr>
        <p:spPr>
          <a:xfrm>
            <a:off x="-13372" y="6353298"/>
            <a:ext cx="12205373" cy="5047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Down Arrow 176"/>
          <p:cNvSpPr/>
          <p:nvPr/>
        </p:nvSpPr>
        <p:spPr>
          <a:xfrm>
            <a:off x="7347492" y="-13144"/>
            <a:ext cx="949565" cy="815925"/>
          </a:xfrm>
          <a:prstGeom prst="downArrow">
            <a:avLst>
              <a:gd name="adj1" fmla="val 100000"/>
              <a:gd name="adj2" fmla="val 5075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8" name="Straight Connector 177"/>
          <p:cNvCxnSpPr/>
          <p:nvPr/>
        </p:nvCxnSpPr>
        <p:spPr>
          <a:xfrm>
            <a:off x="7822275" y="1299444"/>
            <a:ext cx="1" cy="4825486"/>
          </a:xfrm>
          <a:prstGeom prst="line">
            <a:avLst/>
          </a:prstGeom>
          <a:ln w="2222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 y="5861836"/>
            <a:ext cx="1072054" cy="1004032"/>
          </a:xfrm>
          <a:prstGeom prst="rect">
            <a:avLst/>
          </a:prstGeom>
        </p:spPr>
      </p:pic>
    </p:spTree>
    <p:extLst>
      <p:ext uri="{BB962C8B-B14F-4D97-AF65-F5344CB8AC3E}">
        <p14:creationId xmlns:p14="http://schemas.microsoft.com/office/powerpoint/2010/main" val="3323945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p:bldP spid="5" grpId="0"/>
      <p:bldP spid="12" grpId="0"/>
      <p:bldP spid="14"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erica.aljazeera.com/content/dam/ajam/images/articles_2014/03/black_preschoolChildren_032014.jpg"/>
          <p:cNvPicPr>
            <a:picLocks noChangeAspect="1" noChangeArrowheads="1"/>
          </p:cNvPicPr>
          <p:nvPr/>
        </p:nvPicPr>
        <p:blipFill rotWithShape="1">
          <a:blip r:embed="rId2">
            <a:extLst>
              <a:ext uri="{28A0092B-C50C-407E-A947-70E740481C1C}">
                <a14:useLocalDpi xmlns:a14="http://schemas.microsoft.com/office/drawing/2010/main" val="0"/>
              </a:ext>
            </a:extLst>
          </a:blip>
          <a:srcRect r="12042"/>
          <a:stretch/>
        </p:blipFill>
        <p:spPr bwMode="auto">
          <a:xfrm>
            <a:off x="3432519" y="-28135"/>
            <a:ext cx="8759481" cy="68861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204" y="-43292"/>
            <a:ext cx="6216451" cy="6898467"/>
          </a:xfrm>
          <a:prstGeom prst="rect">
            <a:avLst/>
          </a:prstGeom>
          <a:solidFill>
            <a:schemeClr val="tx2">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nvSpPr>
        <p:spPr>
          <a:xfrm>
            <a:off x="-152256" y="-69410"/>
            <a:ext cx="6520962"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Aharoni" panose="02010803020104030203" pitchFamily="2" charset="-79"/>
                <a:cs typeface="Aharoni" panose="02010803020104030203" pitchFamily="2" charset="-79"/>
              </a:rPr>
              <a:t/>
            </a:r>
            <a:br>
              <a:rPr lang="es-ES" sz="3200" dirty="0">
                <a:solidFill>
                  <a:schemeClr val="bg1"/>
                </a:solidFill>
                <a:latin typeface="Aharoni" panose="02010803020104030203" pitchFamily="2" charset="-79"/>
                <a:cs typeface="Aharoni" panose="02010803020104030203" pitchFamily="2" charset="-79"/>
              </a:rPr>
            </a:br>
            <a:r>
              <a:rPr lang="es-ES" sz="3200" dirty="0" smtClean="0">
                <a:solidFill>
                  <a:schemeClr val="bg1"/>
                </a:solidFill>
                <a:latin typeface="Aharoni" panose="02010803020104030203" pitchFamily="2" charset="-79"/>
                <a:cs typeface="Aharoni" panose="02010803020104030203" pitchFamily="2" charset="-79"/>
              </a:rPr>
              <a:t>LOS PADRES ENCARCELADOS JÓVENES EN PUERTO RICO</a:t>
            </a:r>
            <a:endParaRPr lang="es-PR" sz="3200" dirty="0">
              <a:solidFill>
                <a:schemeClr val="bg1"/>
              </a:solidFill>
              <a:latin typeface="Aharoni" panose="02010803020104030203" pitchFamily="2" charset="-79"/>
              <a:cs typeface="Aharoni" panose="02010803020104030203" pitchFamily="2" charset="-79"/>
            </a:endParaRPr>
          </a:p>
        </p:txBody>
      </p:sp>
      <p:sp>
        <p:nvSpPr>
          <p:cNvPr id="7" name="Content Placeholder 2"/>
          <p:cNvSpPr>
            <a:spLocks noGrp="1"/>
          </p:cNvSpPr>
          <p:nvPr/>
        </p:nvSpPr>
        <p:spPr>
          <a:xfrm>
            <a:off x="308020" y="1913817"/>
            <a:ext cx="5516005" cy="2989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400" dirty="0" smtClean="0">
                <a:solidFill>
                  <a:schemeClr val="bg1"/>
                </a:solidFill>
              </a:rPr>
              <a:t>Total of confined- 12,074 </a:t>
            </a:r>
          </a:p>
          <a:p>
            <a:pPr>
              <a:lnSpc>
                <a:spcPct val="150000"/>
              </a:lnSpc>
            </a:pPr>
            <a:r>
              <a:rPr lang="en-US" sz="2400" dirty="0" smtClean="0">
                <a:solidFill>
                  <a:schemeClr val="bg1"/>
                </a:solidFill>
              </a:rPr>
              <a:t>Confined with children- 7,980</a:t>
            </a:r>
          </a:p>
          <a:p>
            <a:pPr>
              <a:lnSpc>
                <a:spcPct val="150000"/>
              </a:lnSpc>
            </a:pPr>
            <a:r>
              <a:rPr lang="en-US" sz="2400" dirty="0" smtClean="0">
                <a:solidFill>
                  <a:schemeClr val="bg1"/>
                </a:solidFill>
              </a:rPr>
              <a:t>Dependents </a:t>
            </a:r>
            <a:r>
              <a:rPr lang="en-US" sz="2400" dirty="0">
                <a:solidFill>
                  <a:schemeClr val="bg1"/>
                </a:solidFill>
              </a:rPr>
              <a:t>from government </a:t>
            </a:r>
            <a:r>
              <a:rPr lang="en-US" sz="2400" dirty="0" smtClean="0">
                <a:solidFill>
                  <a:schemeClr val="bg1"/>
                </a:solidFill>
              </a:rPr>
              <a:t>programs before-6,164 </a:t>
            </a:r>
            <a:endParaRPr lang="en-US" sz="2400" dirty="0">
              <a:solidFill>
                <a:schemeClr val="bg1"/>
              </a:solidFill>
            </a:endParaRPr>
          </a:p>
          <a:p>
            <a:pPr>
              <a:lnSpc>
                <a:spcPct val="150000"/>
              </a:lnSpc>
            </a:pPr>
            <a:r>
              <a:rPr lang="en-US" sz="2400" dirty="0" smtClean="0">
                <a:solidFill>
                  <a:schemeClr val="bg1"/>
                </a:solidFill>
              </a:rPr>
              <a:t>Unemployed before confined- 6,826 </a:t>
            </a:r>
          </a:p>
          <a:p>
            <a:pPr>
              <a:lnSpc>
                <a:spcPct val="150000"/>
              </a:lnSpc>
            </a:pPr>
            <a:r>
              <a:rPr lang="en-US" sz="2400" dirty="0" smtClean="0">
                <a:solidFill>
                  <a:schemeClr val="bg1"/>
                </a:solidFill>
              </a:rPr>
              <a:t>Involved in illegal activities before confined- 1,670 </a:t>
            </a:r>
          </a:p>
          <a:p>
            <a:pPr>
              <a:lnSpc>
                <a:spcPct val="150000"/>
              </a:lnSpc>
            </a:pPr>
            <a:endParaRPr lang="es-PR" sz="24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602" y="0"/>
            <a:ext cx="2091397" cy="78592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92680"/>
            <a:ext cx="817168" cy="765319"/>
          </a:xfrm>
          <a:prstGeom prst="rect">
            <a:avLst/>
          </a:prstGeom>
        </p:spPr>
      </p:pic>
    </p:spTree>
    <p:extLst>
      <p:ext uri="{BB962C8B-B14F-4D97-AF65-F5344CB8AC3E}">
        <p14:creationId xmlns:p14="http://schemas.microsoft.com/office/powerpoint/2010/main" val="2899748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681</TotalTime>
  <Words>1444</Words>
  <Application>Microsoft Office PowerPoint</Application>
  <PresentationFormat>Custom</PresentationFormat>
  <Paragraphs>222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Pelumi</dc:creator>
  <cp:lastModifiedBy>James Rodriguez</cp:lastModifiedBy>
  <cp:revision>60</cp:revision>
  <dcterms:created xsi:type="dcterms:W3CDTF">2016-02-12T13:43:31Z</dcterms:created>
  <dcterms:modified xsi:type="dcterms:W3CDTF">2016-02-14T16:09:07Z</dcterms:modified>
</cp:coreProperties>
</file>